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7" r:id="rId1"/>
    <p:sldMasterId id="2147483886" r:id="rId2"/>
    <p:sldMasterId id="2147483897" r:id="rId3"/>
    <p:sldMasterId id="2147483894" r:id="rId4"/>
  </p:sldMasterIdLst>
  <p:notesMasterIdLst>
    <p:notesMasterId r:id="rId14"/>
  </p:notesMasterIdLst>
  <p:handoutMasterIdLst>
    <p:handoutMasterId r:id="rId15"/>
  </p:handoutMasterIdLst>
  <p:sldIdLst>
    <p:sldId id="287" r:id="rId5"/>
    <p:sldId id="264" r:id="rId6"/>
    <p:sldId id="297" r:id="rId7"/>
    <p:sldId id="292" r:id="rId8"/>
    <p:sldId id="298" r:id="rId9"/>
    <p:sldId id="303" r:id="rId10"/>
    <p:sldId id="304" r:id="rId11"/>
    <p:sldId id="302" r:id="rId12"/>
    <p:sldId id="305" r:id="rId13"/>
  </p:sldIdLst>
  <p:sldSz cx="9144000" cy="6858000" type="screen4x3"/>
  <p:notesSz cx="6985000" cy="92837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600" b="1" kern="1200">
        <a:solidFill>
          <a:schemeClr val="bg1"/>
        </a:solidFill>
        <a:latin typeface="Arial" charset="0"/>
        <a:ea typeface="MS PGothic" pitchFamily="34" charset="-128"/>
        <a:cs typeface="+mn-cs"/>
      </a:defRPr>
    </a:lvl1pPr>
    <a:lvl2pPr marL="457200" algn="l" rtl="0" fontAlgn="base">
      <a:spcBef>
        <a:spcPct val="0"/>
      </a:spcBef>
      <a:spcAft>
        <a:spcPct val="0"/>
      </a:spcAft>
      <a:defRPr sz="1600" b="1" kern="1200">
        <a:solidFill>
          <a:schemeClr val="bg1"/>
        </a:solidFill>
        <a:latin typeface="Arial" charset="0"/>
        <a:ea typeface="MS PGothic" pitchFamily="34" charset="-128"/>
        <a:cs typeface="+mn-cs"/>
      </a:defRPr>
    </a:lvl2pPr>
    <a:lvl3pPr marL="914400" algn="l" rtl="0" fontAlgn="base">
      <a:spcBef>
        <a:spcPct val="0"/>
      </a:spcBef>
      <a:spcAft>
        <a:spcPct val="0"/>
      </a:spcAft>
      <a:defRPr sz="1600" b="1" kern="1200">
        <a:solidFill>
          <a:schemeClr val="bg1"/>
        </a:solidFill>
        <a:latin typeface="Arial" charset="0"/>
        <a:ea typeface="MS PGothic" pitchFamily="34" charset="-128"/>
        <a:cs typeface="+mn-cs"/>
      </a:defRPr>
    </a:lvl3pPr>
    <a:lvl4pPr marL="1371600" algn="l" rtl="0" fontAlgn="base">
      <a:spcBef>
        <a:spcPct val="0"/>
      </a:spcBef>
      <a:spcAft>
        <a:spcPct val="0"/>
      </a:spcAft>
      <a:defRPr sz="1600" b="1" kern="1200">
        <a:solidFill>
          <a:schemeClr val="bg1"/>
        </a:solidFill>
        <a:latin typeface="Arial" charset="0"/>
        <a:ea typeface="MS PGothic" pitchFamily="34" charset="-128"/>
        <a:cs typeface="+mn-cs"/>
      </a:defRPr>
    </a:lvl4pPr>
    <a:lvl5pPr marL="1828800" algn="l" rtl="0" fontAlgn="base">
      <a:spcBef>
        <a:spcPct val="0"/>
      </a:spcBef>
      <a:spcAft>
        <a:spcPct val="0"/>
      </a:spcAft>
      <a:defRPr sz="1600" b="1" kern="1200">
        <a:solidFill>
          <a:schemeClr val="bg1"/>
        </a:solidFill>
        <a:latin typeface="Arial" charset="0"/>
        <a:ea typeface="MS PGothic" pitchFamily="34" charset="-128"/>
        <a:cs typeface="+mn-cs"/>
      </a:defRPr>
    </a:lvl5pPr>
    <a:lvl6pPr marL="2286000" algn="l" defTabSz="914400" rtl="0" eaLnBrk="1" latinLnBrk="0" hangingPunct="1">
      <a:defRPr sz="1600" b="1" kern="1200">
        <a:solidFill>
          <a:schemeClr val="bg1"/>
        </a:solidFill>
        <a:latin typeface="Arial" charset="0"/>
        <a:ea typeface="MS PGothic" pitchFamily="34" charset="-128"/>
        <a:cs typeface="+mn-cs"/>
      </a:defRPr>
    </a:lvl6pPr>
    <a:lvl7pPr marL="2743200" algn="l" defTabSz="914400" rtl="0" eaLnBrk="1" latinLnBrk="0" hangingPunct="1">
      <a:defRPr sz="1600" b="1" kern="1200">
        <a:solidFill>
          <a:schemeClr val="bg1"/>
        </a:solidFill>
        <a:latin typeface="Arial" charset="0"/>
        <a:ea typeface="MS PGothic" pitchFamily="34" charset="-128"/>
        <a:cs typeface="+mn-cs"/>
      </a:defRPr>
    </a:lvl7pPr>
    <a:lvl8pPr marL="3200400" algn="l" defTabSz="914400" rtl="0" eaLnBrk="1" latinLnBrk="0" hangingPunct="1">
      <a:defRPr sz="1600" b="1" kern="1200">
        <a:solidFill>
          <a:schemeClr val="bg1"/>
        </a:solidFill>
        <a:latin typeface="Arial" charset="0"/>
        <a:ea typeface="MS PGothic" pitchFamily="34" charset="-128"/>
        <a:cs typeface="+mn-cs"/>
      </a:defRPr>
    </a:lvl8pPr>
    <a:lvl9pPr marL="3657600" algn="l" defTabSz="914400" rtl="0" eaLnBrk="1" latinLnBrk="0" hangingPunct="1">
      <a:defRPr sz="1600" b="1" kern="1200">
        <a:solidFill>
          <a:schemeClr val="bg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92" userDrawn="1">
          <p15:clr>
            <a:srgbClr val="A4A3A4"/>
          </p15:clr>
        </p15:guide>
        <p15:guide id="2" pos="2875">
          <p15:clr>
            <a:srgbClr val="A4A3A4"/>
          </p15:clr>
        </p15:guide>
      </p15:sldGuideLst>
    </p:ext>
    <p:ext uri="{2D200454-40CA-4A62-9FC3-DE9A4176ACB9}">
      <p15:notesGuideLst xmlns:p15="http://schemas.microsoft.com/office/powerpoint/2012/main">
        <p15:guide id="1" orient="horz" pos="2925">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64F"/>
    <a:srgbClr val="7F7F7F"/>
    <a:srgbClr val="A2A2A2"/>
    <a:srgbClr val="000000"/>
    <a:srgbClr val="1C2240"/>
    <a:srgbClr val="182260"/>
    <a:srgbClr val="1C295B"/>
    <a:srgbClr val="9CA9C8"/>
    <a:srgbClr val="D3D3D3"/>
    <a:srgbClr val="B9C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485" autoAdjust="0"/>
  </p:normalViewPr>
  <p:slideViewPr>
    <p:cSldViewPr snapToGrid="0" showGuides="1">
      <p:cViewPr varScale="1">
        <p:scale>
          <a:sx n="48" d="100"/>
          <a:sy n="48" d="100"/>
        </p:scale>
        <p:origin x="981" y="39"/>
      </p:cViewPr>
      <p:guideLst>
        <p:guide orient="horz" pos="192"/>
        <p:guide pos="2875"/>
      </p:guideLst>
    </p:cSldViewPr>
  </p:slideViewPr>
  <p:outlineViewPr>
    <p:cViewPr>
      <p:scale>
        <a:sx n="33" d="100"/>
        <a:sy n="33" d="100"/>
      </p:scale>
      <p:origin x="0" y="594"/>
    </p:cViewPr>
  </p:outlin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85" d="100"/>
          <a:sy n="85" d="100"/>
        </p:scale>
        <p:origin x="3852" y="90"/>
      </p:cViewPr>
      <p:guideLst>
        <p:guide orient="horz" pos="2925"/>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457763" y="8928762"/>
            <a:ext cx="458781" cy="278099"/>
          </a:xfrm>
          <a:prstGeom prst="rect">
            <a:avLst/>
          </a:prstGeom>
          <a:noFill/>
          <a:ln w="12700">
            <a:noFill/>
            <a:miter lim="800000"/>
            <a:headEnd/>
            <a:tailEnd/>
          </a:ln>
          <a:effectLst/>
        </p:spPr>
        <p:txBody>
          <a:bodyPr lIns="91587" tIns="45793" rIns="91587" bIns="45793">
            <a:spAutoFit/>
          </a:bodyPr>
          <a:lstStyle/>
          <a:p>
            <a:pPr algn="ctr" defTabSz="915278" eaLnBrk="0" hangingPunct="0">
              <a:spcBef>
                <a:spcPct val="50000"/>
              </a:spcBef>
              <a:defRPr/>
            </a:pPr>
            <a:fld id="{8B18970B-E479-4D8A-81AA-1C5F8236C0FE}" type="slidenum">
              <a:rPr lang="en-US" sz="1200" b="0">
                <a:solidFill>
                  <a:schemeClr val="tx1"/>
                </a:solidFill>
                <a:ea typeface="+mn-ea"/>
              </a:rPr>
              <a:pPr algn="ctr" defTabSz="915278" eaLnBrk="0" hangingPunct="0">
                <a:spcBef>
                  <a:spcPct val="50000"/>
                </a:spcBef>
                <a:defRPr/>
              </a:pPr>
              <a:t>‹#›</a:t>
            </a:fld>
            <a:endParaRPr lang="en-US" sz="1200" b="0" dirty="0">
              <a:solidFill>
                <a:schemeClr val="tx1"/>
              </a:solidFill>
              <a:ea typeface="+mn-ea"/>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974" y="4260031"/>
            <a:ext cx="5121052" cy="4328668"/>
          </a:xfrm>
          <a:prstGeom prst="rect">
            <a:avLst/>
          </a:prstGeom>
          <a:noFill/>
          <a:ln w="12700">
            <a:noFill/>
            <a:miter lim="800000"/>
            <a:headEnd/>
            <a:tailEnd/>
          </a:ln>
          <a:effectLst/>
        </p:spPr>
        <p:txBody>
          <a:bodyPr vert="horz" wrap="square" lIns="92948" tIns="45658" rIns="92948" bIns="4565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2707" name="Rectangle 3"/>
          <p:cNvSpPr>
            <a:spLocks noGrp="1" noRot="1" noChangeAspect="1" noChangeArrowheads="1" noTextEdit="1"/>
          </p:cNvSpPr>
          <p:nvPr>
            <p:ph type="sldImg" idx="2"/>
          </p:nvPr>
        </p:nvSpPr>
        <p:spPr bwMode="auto">
          <a:xfrm>
            <a:off x="1166813" y="490538"/>
            <a:ext cx="4651375" cy="3489325"/>
          </a:xfrm>
          <a:prstGeom prst="rect">
            <a:avLst/>
          </a:prstGeom>
          <a:noFill/>
          <a:ln w="12700">
            <a:solidFill>
              <a:schemeClr val="tx1"/>
            </a:solidFill>
            <a:miter lim="800000"/>
            <a:headEnd/>
            <a:tailEnd/>
          </a:ln>
        </p:spPr>
      </p:sp>
      <p:sp>
        <p:nvSpPr>
          <p:cNvPr id="2052" name="Text Box 4"/>
          <p:cNvSpPr txBox="1">
            <a:spLocks noChangeArrowheads="1"/>
          </p:cNvSpPr>
          <p:nvPr/>
        </p:nvSpPr>
        <p:spPr bwMode="auto">
          <a:xfrm>
            <a:off x="6457763" y="8928762"/>
            <a:ext cx="458781" cy="278099"/>
          </a:xfrm>
          <a:prstGeom prst="rect">
            <a:avLst/>
          </a:prstGeom>
          <a:noFill/>
          <a:ln w="12700">
            <a:noFill/>
            <a:miter lim="800000"/>
            <a:headEnd/>
            <a:tailEnd/>
          </a:ln>
          <a:effectLst/>
        </p:spPr>
        <p:txBody>
          <a:bodyPr lIns="91587" tIns="45793" rIns="91587" bIns="45793">
            <a:spAutoFit/>
          </a:bodyPr>
          <a:lstStyle/>
          <a:p>
            <a:pPr algn="ctr" defTabSz="915278" eaLnBrk="0" hangingPunct="0">
              <a:spcBef>
                <a:spcPct val="50000"/>
              </a:spcBef>
              <a:defRPr/>
            </a:pPr>
            <a:fld id="{06CF54E3-2E5F-46E2-9A99-9B21DDE955E8}" type="slidenum">
              <a:rPr lang="en-US" sz="1200" b="0">
                <a:solidFill>
                  <a:schemeClr val="tx1"/>
                </a:solidFill>
                <a:ea typeface="+mn-ea"/>
              </a:rPr>
              <a:pPr algn="ctr" defTabSz="915278" eaLnBrk="0" hangingPunct="0">
                <a:spcBef>
                  <a:spcPct val="50000"/>
                </a:spcBef>
                <a:defRPr/>
              </a:pPr>
              <a:t>‹#›</a:t>
            </a:fld>
            <a:endParaRPr lang="en-US" sz="1200" b="0" dirty="0">
              <a:solidFill>
                <a:schemeClr val="tx1"/>
              </a:solidFill>
              <a:ea typeface="+mn-ea"/>
            </a:endParaRPr>
          </a:p>
        </p:txBody>
      </p:sp>
      <p:sp>
        <p:nvSpPr>
          <p:cNvPr id="6" name="Rectangle 2"/>
          <p:cNvSpPr>
            <a:spLocks noChangeArrowheads="1"/>
          </p:cNvSpPr>
          <p:nvPr/>
        </p:nvSpPr>
        <p:spPr bwMode="gray">
          <a:xfrm>
            <a:off x="52293" y="8778250"/>
            <a:ext cx="1966486" cy="406959"/>
          </a:xfrm>
          <a:prstGeom prst="rect">
            <a:avLst/>
          </a:prstGeom>
          <a:noFill/>
          <a:ln w="12700">
            <a:noFill/>
            <a:miter lim="800000"/>
            <a:headEnd/>
            <a:tailEnd/>
          </a:ln>
          <a:effectLst/>
        </p:spPr>
        <p:txBody>
          <a:bodyPr lIns="91419" tIns="45709" rIns="91419" bIns="45709">
            <a:spAutoFit/>
          </a:bodyPr>
          <a:lstStyle/>
          <a:p>
            <a:pPr algn="l">
              <a:lnSpc>
                <a:spcPct val="75000"/>
              </a:lnSpc>
              <a:spcBef>
                <a:spcPct val="15000"/>
              </a:spcBef>
            </a:pPr>
            <a:r>
              <a:rPr lang="en-US" sz="800" b="0" dirty="0">
                <a:solidFill>
                  <a:schemeClr val="tx1"/>
                </a:solidFill>
                <a:latin typeface="+mn-lt"/>
              </a:rPr>
              <a:t>SOURCE: </a:t>
            </a:r>
          </a:p>
          <a:p>
            <a:pPr algn="l">
              <a:lnSpc>
                <a:spcPct val="75000"/>
              </a:lnSpc>
              <a:spcBef>
                <a:spcPct val="15000"/>
              </a:spcBef>
            </a:pPr>
            <a:r>
              <a:rPr lang="en-US" sz="800" b="0" dirty="0">
                <a:solidFill>
                  <a:schemeClr val="tx1"/>
                </a:solidFill>
                <a:latin typeface="+mn-lt"/>
              </a:rPr>
              <a:t>POC: NAME; PH#</a:t>
            </a:r>
          </a:p>
          <a:p>
            <a:pPr algn="l">
              <a:lnSpc>
                <a:spcPct val="75000"/>
              </a:lnSpc>
              <a:spcBef>
                <a:spcPct val="15000"/>
              </a:spcBef>
            </a:pPr>
            <a:r>
              <a:rPr lang="en-US" sz="800" b="0" dirty="0">
                <a:solidFill>
                  <a:schemeClr val="tx1"/>
                </a:solidFill>
                <a:latin typeface="+mn-lt"/>
              </a:rPr>
              <a:t>SLIDE TYPE: TITLE</a:t>
            </a:r>
          </a:p>
        </p:txBody>
      </p:sp>
    </p:spTree>
  </p:cSld>
  <p:clrMap bg1="lt1" tx1="dk1" bg2="lt2" tx2="dk2" accent1="accent1" accent2="accent2" accent3="accent3" accent4="accent4" accent5="accent5" accent6="accent6" hlink="hlink" folHlink="folHlink"/>
  <p:notesStyle>
    <a:lvl1pPr marL="225425" indent="-225425" algn="l" rtl="0" eaLnBrk="0" fontAlgn="base" hangingPunct="0">
      <a:spcBef>
        <a:spcPct val="30000"/>
      </a:spcBef>
      <a:spcAft>
        <a:spcPct val="0"/>
      </a:spcAft>
      <a:buChar char="•"/>
      <a:defRPr sz="1400" b="0" kern="1200">
        <a:solidFill>
          <a:schemeClr val="tx1"/>
        </a:solidFill>
        <a:latin typeface="+mn-lt"/>
        <a:ea typeface="+mn-ea"/>
        <a:cs typeface="Arial" charset="0"/>
      </a:defRPr>
    </a:lvl1pPr>
    <a:lvl2pPr marL="569913" indent="-169863"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2pPr>
    <a:lvl3pPr marL="914400" indent="-230188" algn="l" rtl="0" eaLnBrk="0" fontAlgn="base" hangingPunct="0">
      <a:spcBef>
        <a:spcPct val="30000"/>
      </a:spcBef>
      <a:spcAft>
        <a:spcPct val="0"/>
      </a:spcAft>
      <a:buChar char="•"/>
      <a:defRPr sz="1200" b="0" kern="1200">
        <a:solidFill>
          <a:schemeClr val="tx1"/>
        </a:solidFill>
        <a:latin typeface="+mn-lt"/>
        <a:ea typeface="+mn-ea"/>
        <a:cs typeface="Arial" charset="0"/>
      </a:defRPr>
    </a:lvl3pPr>
    <a:lvl4pPr marL="1258888" indent="-230188"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4pPr>
    <a:lvl5pPr marL="1603375" indent="-230188" algn="l" rtl="0" eaLnBrk="0" fontAlgn="base" hangingPunct="0">
      <a:spcBef>
        <a:spcPct val="30000"/>
      </a:spcBef>
      <a:spcAft>
        <a:spcPct val="0"/>
      </a:spcAft>
      <a:buChar char="•"/>
      <a:defRPr sz="1200" b="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57461" y="2676598"/>
            <a:ext cx="8407221" cy="640936"/>
          </a:xfrm>
          <a:prstGeom prst="rect">
            <a:avLst/>
          </a:prstGeom>
        </p:spPr>
        <p:txBody>
          <a:bodyPr/>
          <a:lstStyle>
            <a:lvl1pPr marL="0" indent="0" algn="r">
              <a:buNone/>
              <a:defRPr sz="4000" baseline="0">
                <a:solidFill>
                  <a:srgbClr val="19264F"/>
                </a:solidFill>
                <a:latin typeface="Arial Black" panose="020B0A04020102020204" pitchFamily="34" charset="0"/>
              </a:defRPr>
            </a:lvl1pPr>
          </a:lstStyle>
          <a:p>
            <a:pPr lvl="0"/>
            <a:r>
              <a:rPr lang="en-US" dirty="0" smtClean="0"/>
              <a:t>Insert Title of Brief</a:t>
            </a:r>
            <a:endParaRPr lang="en-US" dirty="0"/>
          </a:p>
        </p:txBody>
      </p:sp>
      <p:sp>
        <p:nvSpPr>
          <p:cNvPr id="7" name="Text Placeholder 6"/>
          <p:cNvSpPr>
            <a:spLocks noGrp="1"/>
          </p:cNvSpPr>
          <p:nvPr>
            <p:ph type="body" sz="quarter" idx="11" hasCustomPrompt="1"/>
          </p:nvPr>
        </p:nvSpPr>
        <p:spPr>
          <a:xfrm>
            <a:off x="657461" y="3329429"/>
            <a:ext cx="8407222" cy="327199"/>
          </a:xfrm>
          <a:prstGeom prst="rect">
            <a:avLst/>
          </a:prstGeom>
        </p:spPr>
        <p:txBody>
          <a:bodyPr/>
          <a:lstStyle>
            <a:lvl1pPr marL="0" indent="0" algn="r">
              <a:buNone/>
              <a:defRPr sz="1800" baseline="0">
                <a:solidFill>
                  <a:srgbClr val="19264F"/>
                </a:solidFill>
                <a:latin typeface="Arial Black" panose="020B0A04020102020204" pitchFamily="34" charset="0"/>
              </a:defRPr>
            </a:lvl1pPr>
          </a:lstStyle>
          <a:p>
            <a:pPr lvl="0"/>
            <a:r>
              <a:rPr lang="en-US" dirty="0" smtClean="0"/>
              <a:t>DAY MONTH YEAR</a:t>
            </a:r>
            <a:endParaRPr lang="en-US" dirty="0"/>
          </a:p>
        </p:txBody>
      </p:sp>
      <p:sp>
        <p:nvSpPr>
          <p:cNvPr id="9" name="Text Placeholder 8"/>
          <p:cNvSpPr>
            <a:spLocks noGrp="1"/>
          </p:cNvSpPr>
          <p:nvPr>
            <p:ph type="body" sz="quarter" idx="12" hasCustomPrompt="1"/>
          </p:nvPr>
        </p:nvSpPr>
        <p:spPr>
          <a:xfrm>
            <a:off x="657461" y="3662542"/>
            <a:ext cx="8407221" cy="236789"/>
          </a:xfrm>
          <a:prstGeom prst="rect">
            <a:avLst/>
          </a:prstGeom>
        </p:spPr>
        <p:txBody>
          <a:bodyPr/>
          <a:lstStyle>
            <a:lvl1pPr marL="0" indent="0" algn="r">
              <a:buNone/>
              <a:defRPr sz="1050" baseline="0">
                <a:solidFill>
                  <a:srgbClr val="19264F"/>
                </a:solidFill>
              </a:defRPr>
            </a:lvl1pPr>
          </a:lstStyle>
          <a:p>
            <a:pPr lvl="0"/>
            <a:r>
              <a:rPr lang="en-US" dirty="0" smtClean="0"/>
              <a:t>Presented to: External Stakeholder</a:t>
            </a:r>
            <a:endParaRPr lang="en-US" dirty="0"/>
          </a:p>
        </p:txBody>
      </p:sp>
      <p:sp>
        <p:nvSpPr>
          <p:cNvPr id="11" name="Text Placeholder 10"/>
          <p:cNvSpPr>
            <a:spLocks noGrp="1"/>
          </p:cNvSpPr>
          <p:nvPr>
            <p:ph type="body" sz="quarter" idx="13" hasCustomPrompt="1"/>
          </p:nvPr>
        </p:nvSpPr>
        <p:spPr>
          <a:xfrm>
            <a:off x="657461" y="3903728"/>
            <a:ext cx="8407220" cy="225974"/>
          </a:xfrm>
          <a:prstGeom prst="rect">
            <a:avLst/>
          </a:prstGeom>
        </p:spPr>
        <p:txBody>
          <a:bodyPr/>
          <a:lstStyle>
            <a:lvl1pPr marL="0" indent="0" algn="r">
              <a:buNone/>
              <a:defRPr sz="1050" baseline="0">
                <a:solidFill>
                  <a:srgbClr val="19264F"/>
                </a:solidFill>
              </a:defRPr>
            </a:lvl1pPr>
          </a:lstStyle>
          <a:p>
            <a:pPr lvl="0"/>
            <a:r>
              <a:rPr lang="en-US" dirty="0" smtClean="0"/>
              <a:t>Presented by: VADM Dean Peters, Commander, NAVAIR</a:t>
            </a:r>
            <a:endParaRPr lang="en-US" dirty="0"/>
          </a:p>
        </p:txBody>
      </p:sp>
    </p:spTree>
    <p:extLst>
      <p:ext uri="{BB962C8B-B14F-4D97-AF65-F5344CB8AC3E}">
        <p14:creationId xmlns:p14="http://schemas.microsoft.com/office/powerpoint/2010/main" val="268456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smtClean="0"/>
              <a:t>Insert Slide Title Here</a:t>
            </a:r>
            <a:endParaRPr lang="en-US" dirty="0"/>
          </a:p>
        </p:txBody>
      </p:sp>
    </p:spTree>
    <p:extLst>
      <p:ext uri="{BB962C8B-B14F-4D97-AF65-F5344CB8AC3E}">
        <p14:creationId xmlns:p14="http://schemas.microsoft.com/office/powerpoint/2010/main" val="338294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Transition Title Here</a:t>
            </a:r>
            <a:endParaRPr lang="en-US" dirty="0"/>
          </a:p>
        </p:txBody>
      </p:sp>
    </p:spTree>
    <p:extLst>
      <p:ext uri="{BB962C8B-B14F-4D97-AF65-F5344CB8AC3E}">
        <p14:creationId xmlns:p14="http://schemas.microsoft.com/office/powerpoint/2010/main" val="8196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7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Slide Title Here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1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Slide Title Here</a:t>
            </a:r>
            <a:endParaRPr lang="en-US" dirty="0"/>
          </a:p>
        </p:txBody>
      </p:sp>
      <p:sp>
        <p:nvSpPr>
          <p:cNvPr id="3" name="Content Placeholder 2"/>
          <p:cNvSpPr>
            <a:spLocks noGrp="1"/>
          </p:cNvSpPr>
          <p:nvPr>
            <p:ph sz="half" idx="1"/>
          </p:nvPr>
        </p:nvSpPr>
        <p:spPr>
          <a:xfrm>
            <a:off x="303969" y="959742"/>
            <a:ext cx="4191831" cy="5554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59742"/>
            <a:ext cx="4191830" cy="5554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62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smtClean="0"/>
              <a:t>Insert Slide Title Here</a:t>
            </a:r>
            <a:endParaRPr lang="en-US" dirty="0"/>
          </a:p>
        </p:txBody>
      </p:sp>
    </p:spTree>
    <p:extLst>
      <p:ext uri="{BB962C8B-B14F-4D97-AF65-F5344CB8AC3E}">
        <p14:creationId xmlns:p14="http://schemas.microsoft.com/office/powerpoint/2010/main" val="345401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5829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727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86561"/>
            <a:ext cx="4040188" cy="44396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03727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86561"/>
            <a:ext cx="4041775" cy="44396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237325" y="6484716"/>
            <a:ext cx="2895600" cy="233680"/>
          </a:xfrm>
          <a:prstGeom prst="rect">
            <a:avLst/>
          </a:prstGeom>
        </p:spPr>
        <p:txBody>
          <a:bodyPr vert="horz" lIns="91440" tIns="45720" rIns="91440" bIns="45720" rtlCol="0" anchor="ctr"/>
          <a:lstStyle>
            <a:lvl1pPr algn="l">
              <a:defRPr sz="800" b="0">
                <a:solidFill>
                  <a:schemeClr val="bg1"/>
                </a:solidFill>
                <a:latin typeface="Arial Narrow" pitchFamily="34" charset="0"/>
              </a:defRPr>
            </a:lvl1pPr>
          </a:lstStyle>
          <a:p>
            <a:r>
              <a:rPr lang="en-US" smtClean="0"/>
              <a:t>Distribution Statement D, UNCLASSIFIED//FOR OFFICIAL USE ONLY </a:t>
            </a:r>
            <a:endParaRPr lang="en-US" dirty="0"/>
          </a:p>
        </p:txBody>
      </p:sp>
      <p:sp>
        <p:nvSpPr>
          <p:cNvPr id="11" name="Slide Number Placeholder 5"/>
          <p:cNvSpPr>
            <a:spLocks noGrp="1"/>
          </p:cNvSpPr>
          <p:nvPr>
            <p:ph type="sldNum" sz="quarter" idx="11"/>
          </p:nvPr>
        </p:nvSpPr>
        <p:spPr>
          <a:xfrm>
            <a:off x="3495675" y="6475411"/>
            <a:ext cx="2133600" cy="233680"/>
          </a:xfrm>
          <a:prstGeom prst="rect">
            <a:avLst/>
          </a:prstGeom>
        </p:spPr>
        <p:txBody>
          <a:bodyPr vert="horz" lIns="91440" tIns="45720" rIns="91440" bIns="45720" rtlCol="0" anchor="ctr"/>
          <a:lstStyle>
            <a:lvl1pPr algn="ctr">
              <a:defRPr sz="1200">
                <a:solidFill>
                  <a:schemeClr val="bg1"/>
                </a:solidFill>
              </a:defRPr>
            </a:lvl1pPr>
          </a:lstStyle>
          <a:p>
            <a:fld id="{FC2E114B-E2B2-4115-9F42-B354EA0B1697}" type="slidenum">
              <a:rPr lang="en-US" smtClean="0"/>
              <a:pPr/>
              <a:t>‹#›</a:t>
            </a:fld>
            <a:endParaRPr lang="en-US"/>
          </a:p>
        </p:txBody>
      </p:sp>
    </p:spTree>
    <p:extLst>
      <p:ext uri="{BB962C8B-B14F-4D97-AF65-F5344CB8AC3E}">
        <p14:creationId xmlns:p14="http://schemas.microsoft.com/office/powerpoint/2010/main" val="29996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Slide Title Here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28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Slide Title Here</a:t>
            </a:r>
            <a:endParaRPr lang="en-US" dirty="0"/>
          </a:p>
        </p:txBody>
      </p:sp>
      <p:sp>
        <p:nvSpPr>
          <p:cNvPr id="3" name="Content Placeholder 2"/>
          <p:cNvSpPr>
            <a:spLocks noGrp="1"/>
          </p:cNvSpPr>
          <p:nvPr>
            <p:ph sz="half" idx="1"/>
          </p:nvPr>
        </p:nvSpPr>
        <p:spPr>
          <a:xfrm>
            <a:off x="303969" y="959742"/>
            <a:ext cx="4191831" cy="5554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59742"/>
            <a:ext cx="4191830" cy="5554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4175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08682" y="648601"/>
            <a:ext cx="2393016" cy="2393016"/>
          </a:xfrm>
          <a:prstGeom prst="rect">
            <a:avLst/>
          </a:prstGeom>
        </p:spPr>
      </p:pic>
      <p:sp>
        <p:nvSpPr>
          <p:cNvPr id="13" name="TextBox 12"/>
          <p:cNvSpPr txBox="1"/>
          <p:nvPr/>
        </p:nvSpPr>
        <p:spPr>
          <a:xfrm>
            <a:off x="1616826" y="3268973"/>
            <a:ext cx="7447856" cy="253916"/>
          </a:xfrm>
          <a:prstGeom prst="rect">
            <a:avLst/>
          </a:prstGeom>
          <a:noFill/>
        </p:spPr>
        <p:txBody>
          <a:bodyPr wrap="square" rtlCol="0">
            <a:spAutoFit/>
          </a:bodyPr>
          <a:lstStyle/>
          <a:p>
            <a:pPr algn="r"/>
            <a:endParaRPr lang="en-US" sz="1050" b="0" dirty="0">
              <a:solidFill>
                <a:srgbClr val="19264F"/>
              </a:solidFill>
              <a:latin typeface="Arial" panose="020B0604020202020204" pitchFamily="34" charset="0"/>
              <a:cs typeface="Arial" panose="020B0604020202020204" pitchFamily="34" charset="0"/>
            </a:endParaRPr>
          </a:p>
        </p:txBody>
      </p:sp>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9962" t="22797" r="9960" b="41394"/>
          <a:stretch/>
        </p:blipFill>
        <p:spPr>
          <a:xfrm>
            <a:off x="22671" y="6620092"/>
            <a:ext cx="1103326" cy="196482"/>
          </a:xfrm>
          <a:prstGeom prst="rect">
            <a:avLst/>
          </a:prstGeom>
        </p:spPr>
      </p:pic>
      <p:sp>
        <p:nvSpPr>
          <p:cNvPr id="8" name="Rectangle 7"/>
          <p:cNvSpPr/>
          <p:nvPr userDrawn="1"/>
        </p:nvSpPr>
        <p:spPr>
          <a:xfrm>
            <a:off x="152400" y="6595010"/>
            <a:ext cx="9144000" cy="261610"/>
          </a:xfrm>
          <a:prstGeom prst="rect">
            <a:avLst/>
          </a:prstGeom>
        </p:spPr>
        <p:txBody>
          <a:bodyPr wrap="square">
            <a:spAutoFit/>
          </a:bodyPr>
          <a:lstStyle/>
          <a:p>
            <a:pPr algn="ctr" fontAlgn="auto">
              <a:spcBef>
                <a:spcPts val="0"/>
              </a:spcBef>
              <a:spcAft>
                <a:spcPts val="0"/>
              </a:spcAft>
            </a:pPr>
            <a:r>
              <a:rPr lang="en-US" sz="1100" dirty="0" smtClean="0">
                <a:solidFill>
                  <a:srgbClr val="000000"/>
                </a:solidFill>
                <a:latin typeface="Calibri"/>
                <a:ea typeface="Calibri"/>
                <a:cs typeface="Times New Roman"/>
              </a:rPr>
              <a:t>NAVAIR Public Release 2018-xxx  Distribution Statement A - "Approved for public release; distribution is unlimited"</a:t>
            </a:r>
            <a:endParaRPr lang="en-US" sz="1100" dirty="0">
              <a:solidFill>
                <a:srgbClr val="000000"/>
              </a:solidFill>
              <a:latin typeface="Tahoma"/>
              <a:ea typeface="+mn-ea"/>
            </a:endParaRPr>
          </a:p>
        </p:txBody>
      </p:sp>
    </p:spTree>
  </p:cSld>
  <p:clrMap bg1="lt1" tx1="dk1" bg2="lt2" tx2="dk2" accent1="accent1" accent2="accent2" accent3="accent3" accent4="accent4" accent5="accent5" accent6="accent6" hlink="hlink" folHlink="folHlink"/>
  <p:sldLayoutIdLst>
    <p:sldLayoutId id="2147483883" r:id="rId1"/>
    <p:sldLayoutId id="2147483896" r:id="rId2"/>
  </p:sldLayoutIdLst>
  <p:hf sldNum="0" hdr="0" ftr="0" dt="0"/>
  <p:txStyles>
    <p:titleStyle>
      <a:lvl1pPr algn="ct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671" y="24508"/>
            <a:ext cx="734095" cy="734095"/>
          </a:xfrm>
          <a:prstGeom prst="rect">
            <a:avLst/>
          </a:prstGeom>
        </p:spPr>
      </p:pic>
      <p:sp>
        <p:nvSpPr>
          <p:cNvPr id="2" name="Title Placeholder 1"/>
          <p:cNvSpPr>
            <a:spLocks noGrp="1"/>
          </p:cNvSpPr>
          <p:nvPr>
            <p:ph type="title"/>
          </p:nvPr>
        </p:nvSpPr>
        <p:spPr>
          <a:xfrm>
            <a:off x="801045" y="68391"/>
            <a:ext cx="8038985" cy="646331"/>
          </a:xfrm>
          <a:prstGeom prst="rect">
            <a:avLst/>
          </a:prstGeom>
        </p:spPr>
        <p:txBody>
          <a:bodyPr vert="horz" lIns="91440" tIns="45720" rIns="91440" bIns="45720" rtlCol="0" anchor="ctr">
            <a:normAutofit/>
          </a:bodyPr>
          <a:lstStyle/>
          <a:p>
            <a:r>
              <a:rPr lang="en-US" dirty="0" smtClean="0"/>
              <a:t>Insert Slide Title Here</a:t>
            </a:r>
            <a:endParaRPr lang="en-US" dirty="0"/>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Fifth level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8">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
        <p:nvSpPr>
          <p:cNvPr id="11" name="Rectangle 10"/>
          <p:cNvSpPr/>
          <p:nvPr userDrawn="1"/>
        </p:nvSpPr>
        <p:spPr>
          <a:xfrm>
            <a:off x="0" y="6627168"/>
            <a:ext cx="9144000" cy="261610"/>
          </a:xfrm>
          <a:prstGeom prst="rect">
            <a:avLst/>
          </a:prstGeom>
        </p:spPr>
        <p:txBody>
          <a:bodyPr wrap="square">
            <a:spAutoFit/>
          </a:bodyPr>
          <a:lstStyle/>
          <a:p>
            <a:pPr algn="ctr"/>
            <a:r>
              <a:rPr lang="en-US" sz="1100" b="1" dirty="0" smtClean="0">
                <a:effectLst/>
                <a:latin typeface="Calibri"/>
                <a:ea typeface="Calibri"/>
                <a:cs typeface="Times New Roman"/>
              </a:rPr>
              <a:t>NAVAIR Public Release 2018-749  Distribution Statement A - "Approved for public release; distribution is unlimited"</a:t>
            </a:r>
            <a:endParaRPr lang="en-US" sz="1100" b="1" dirty="0"/>
          </a:p>
        </p:txBody>
      </p:sp>
      <p:sp>
        <p:nvSpPr>
          <p:cNvPr id="16" name="Rectangle 15"/>
          <p:cNvSpPr/>
          <p:nvPr userDrawn="1"/>
        </p:nvSpPr>
        <p:spPr>
          <a:xfrm>
            <a:off x="152400" y="6595010"/>
            <a:ext cx="9144000" cy="261610"/>
          </a:xfrm>
          <a:prstGeom prst="rect">
            <a:avLst/>
          </a:prstGeom>
        </p:spPr>
        <p:txBody>
          <a:bodyPr wrap="square">
            <a:spAutoFit/>
          </a:bodyPr>
          <a:lstStyle/>
          <a:p>
            <a:pPr algn="ctr" fontAlgn="auto">
              <a:spcBef>
                <a:spcPts val="0"/>
              </a:spcBef>
              <a:spcAft>
                <a:spcPts val="0"/>
              </a:spcAft>
            </a:pPr>
            <a:r>
              <a:rPr lang="en-US" sz="1100" dirty="0" smtClean="0">
                <a:solidFill>
                  <a:srgbClr val="000000"/>
                </a:solidFill>
                <a:latin typeface="Calibri"/>
                <a:ea typeface="Calibri"/>
                <a:cs typeface="Times New Roman"/>
              </a:rPr>
              <a:t>NAVAIR Public Release 2018-xxx  Distribution Statement A - "Approved for public release; distribution is unlimited"</a:t>
            </a:r>
            <a:endParaRPr lang="en-US" sz="1100" dirty="0">
              <a:solidFill>
                <a:srgbClr val="000000"/>
              </a:solidFill>
              <a:latin typeface="Tahoma"/>
              <a:ea typeface="+mn-ea"/>
            </a:endParaRPr>
          </a:p>
        </p:txBody>
      </p:sp>
    </p:spTree>
    <p:extLst>
      <p:ext uri="{BB962C8B-B14F-4D97-AF65-F5344CB8AC3E}">
        <p14:creationId xmlns:p14="http://schemas.microsoft.com/office/powerpoint/2010/main" val="3692373440"/>
      </p:ext>
    </p:extLst>
  </p:cSld>
  <p:clrMap bg1="lt1" tx1="dk1" bg2="lt2" tx2="dk2" accent1="accent1" accent2="accent2" accent3="accent3" accent4="accent4" accent5="accent5" accent6="accent6" hlink="hlink" folHlink="folHlink"/>
  <p:sldLayoutIdLst>
    <p:sldLayoutId id="2147483888" r:id="rId1"/>
    <p:sldLayoutId id="2147483890" r:id="rId2"/>
    <p:sldLayoutId id="2147483893" r:id="rId3"/>
    <p:sldLayoutId id="2147483901" r:id="rId4"/>
    <p:sldLayoutId id="2147483902" r:id="rId5"/>
  </p:sldLayoutIdLst>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71" y="24508"/>
            <a:ext cx="734095" cy="734095"/>
          </a:xfrm>
          <a:prstGeom prst="rect">
            <a:avLst/>
          </a:prstGeom>
        </p:spPr>
      </p:pic>
      <p:sp>
        <p:nvSpPr>
          <p:cNvPr id="2" name="Title Placeholder 1"/>
          <p:cNvSpPr>
            <a:spLocks noGrp="1"/>
          </p:cNvSpPr>
          <p:nvPr>
            <p:ph type="title"/>
          </p:nvPr>
        </p:nvSpPr>
        <p:spPr>
          <a:xfrm>
            <a:off x="801045" y="68391"/>
            <a:ext cx="8038985" cy="646331"/>
          </a:xfrm>
          <a:prstGeom prst="rect">
            <a:avLst/>
          </a:prstGeom>
        </p:spPr>
        <p:txBody>
          <a:bodyPr vert="horz" lIns="91440" tIns="45720" rIns="91440" bIns="45720" rtlCol="0" anchor="ctr">
            <a:normAutofit/>
          </a:bodyPr>
          <a:lstStyle/>
          <a:p>
            <a:r>
              <a:rPr lang="en-US" dirty="0" smtClean="0"/>
              <a:t>Insert Slide Title Here</a:t>
            </a:r>
            <a:endParaRPr lang="en-US" dirty="0"/>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Fifth level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20964" y="6582385"/>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6">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
        <p:nvSpPr>
          <p:cNvPr id="14" name="TextBox 13"/>
          <p:cNvSpPr txBox="1"/>
          <p:nvPr userDrawn="1"/>
        </p:nvSpPr>
        <p:spPr>
          <a:xfrm>
            <a:off x="3810000" y="6587666"/>
            <a:ext cx="1524001" cy="246221"/>
          </a:xfrm>
          <a:prstGeom prst="rect">
            <a:avLst/>
          </a:prstGeom>
          <a:noFill/>
        </p:spPr>
        <p:txBody>
          <a:bodyPr wrap="square" rtlCol="0">
            <a:spAutoFit/>
          </a:bodyPr>
          <a:lstStyle/>
          <a:p>
            <a:pPr algn="ctr"/>
            <a:r>
              <a:rPr lang="en-US" sz="1000" b="0" dirty="0" smtClean="0">
                <a:solidFill>
                  <a:schemeClr val="bg1">
                    <a:lumMod val="50000"/>
                  </a:schemeClr>
                </a:solidFill>
                <a:latin typeface="Arial Narrow" panose="020B0606020202030204" pitchFamily="34" charset="0"/>
              </a:rPr>
              <a:t>FOR OFFICIAL USE ONLY</a:t>
            </a:r>
            <a:endParaRPr lang="en-US" sz="1000" b="0" dirty="0">
              <a:solidFill>
                <a:schemeClr val="bg1">
                  <a:lumMod val="50000"/>
                </a:schemeClr>
              </a:solidFill>
              <a:latin typeface="Arial Narrow" panose="020B0606020202030204" pitchFamily="34" charset="0"/>
            </a:endParaRPr>
          </a:p>
        </p:txBody>
      </p:sp>
      <p:sp>
        <p:nvSpPr>
          <p:cNvPr id="11" name="Rectangle 32"/>
          <p:cNvSpPr>
            <a:spLocks noChangeArrowheads="1"/>
          </p:cNvSpPr>
          <p:nvPr userDrawn="1"/>
        </p:nvSpPr>
        <p:spPr bwMode="auto">
          <a:xfrm>
            <a:off x="5449454" y="6595223"/>
            <a:ext cx="33275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charset="0"/>
                <a:ea typeface="MS PGothic" pitchFamily="34" charset="-128"/>
              </a:defRPr>
            </a:lvl1pPr>
            <a:lvl2pPr marL="742950" indent="-285750" eaLnBrk="0" hangingPunct="0">
              <a:defRPr sz="1600" b="1">
                <a:solidFill>
                  <a:schemeClr val="bg1"/>
                </a:solidFill>
                <a:latin typeface="Arial" charset="0"/>
                <a:ea typeface="MS PGothic" pitchFamily="34" charset="-128"/>
              </a:defRPr>
            </a:lvl2pPr>
            <a:lvl3pPr marL="1143000" indent="-228600" eaLnBrk="0" hangingPunct="0">
              <a:defRPr sz="1600" b="1">
                <a:solidFill>
                  <a:schemeClr val="bg1"/>
                </a:solidFill>
                <a:latin typeface="Arial" charset="0"/>
                <a:ea typeface="MS PGothic" pitchFamily="34" charset="-128"/>
              </a:defRPr>
            </a:lvl3pPr>
            <a:lvl4pPr marL="1600200" indent="-228600" eaLnBrk="0" hangingPunct="0">
              <a:defRPr sz="1600" b="1">
                <a:solidFill>
                  <a:schemeClr val="bg1"/>
                </a:solidFill>
                <a:latin typeface="Arial" charset="0"/>
                <a:ea typeface="MS PGothic" pitchFamily="34" charset="-128"/>
              </a:defRPr>
            </a:lvl4pPr>
            <a:lvl5pPr marL="2057400" indent="-228600" eaLnBrk="0" hangingPunct="0">
              <a:defRPr sz="1600" b="1">
                <a:solidFill>
                  <a:schemeClr val="bg1"/>
                </a:solidFill>
                <a:latin typeface="Arial" charset="0"/>
                <a:ea typeface="MS PGothic" pitchFamily="34" charset="-128"/>
              </a:defRPr>
            </a:lvl5pPr>
            <a:lvl6pPr marL="2514600" indent="-228600" eaLnBrk="0" fontAlgn="base" hangingPunct="0">
              <a:spcBef>
                <a:spcPct val="0"/>
              </a:spcBef>
              <a:spcAft>
                <a:spcPct val="0"/>
              </a:spcAft>
              <a:defRPr sz="1600" b="1">
                <a:solidFill>
                  <a:schemeClr val="bg1"/>
                </a:solidFill>
                <a:latin typeface="Arial" charset="0"/>
                <a:ea typeface="MS PGothic" pitchFamily="34" charset="-128"/>
              </a:defRPr>
            </a:lvl6pPr>
            <a:lvl7pPr marL="2971800" indent="-228600" eaLnBrk="0" fontAlgn="base" hangingPunct="0">
              <a:spcBef>
                <a:spcPct val="0"/>
              </a:spcBef>
              <a:spcAft>
                <a:spcPct val="0"/>
              </a:spcAft>
              <a:defRPr sz="1600" b="1">
                <a:solidFill>
                  <a:schemeClr val="bg1"/>
                </a:solidFill>
                <a:latin typeface="Arial" charset="0"/>
                <a:ea typeface="MS PGothic" pitchFamily="34" charset="-128"/>
              </a:defRPr>
            </a:lvl7pPr>
            <a:lvl8pPr marL="3429000" indent="-228600" eaLnBrk="0" fontAlgn="base" hangingPunct="0">
              <a:spcBef>
                <a:spcPct val="0"/>
              </a:spcBef>
              <a:spcAft>
                <a:spcPct val="0"/>
              </a:spcAft>
              <a:defRPr sz="1600" b="1">
                <a:solidFill>
                  <a:schemeClr val="bg1"/>
                </a:solidFill>
                <a:latin typeface="Arial" charset="0"/>
                <a:ea typeface="MS PGothic" pitchFamily="34" charset="-128"/>
              </a:defRPr>
            </a:lvl8pPr>
            <a:lvl9pPr marL="3886200" indent="-228600" eaLnBrk="0" fontAlgn="base" hangingPunct="0">
              <a:spcBef>
                <a:spcPct val="0"/>
              </a:spcBef>
              <a:spcAft>
                <a:spcPct val="0"/>
              </a:spcAft>
              <a:defRPr sz="1600" b="1">
                <a:solidFill>
                  <a:schemeClr val="bg1"/>
                </a:solidFill>
                <a:latin typeface="Arial" charset="0"/>
                <a:ea typeface="MS PGothic" pitchFamily="34" charset="-128"/>
              </a:defRPr>
            </a:lvl9pPr>
          </a:lstStyle>
          <a:p>
            <a:pPr algn="r">
              <a:spcBef>
                <a:spcPct val="20000"/>
              </a:spcBef>
            </a:pPr>
            <a:r>
              <a:rPr lang="en-US" altLang="en-US" sz="500" b="0" dirty="0">
                <a:solidFill>
                  <a:schemeClr val="bg1">
                    <a:lumMod val="50000"/>
                  </a:schemeClr>
                </a:solidFill>
              </a:rPr>
              <a:t>CONFIG. MGR:  </a:t>
            </a:r>
            <a:r>
              <a:rPr lang="en-US" altLang="en-US" sz="500" b="0" dirty="0" smtClean="0">
                <a:solidFill>
                  <a:schemeClr val="bg1">
                    <a:lumMod val="50000"/>
                  </a:schemeClr>
                </a:solidFill>
              </a:rPr>
              <a:t>Name, Code, (###) ###-####</a:t>
            </a:r>
            <a:endParaRPr lang="en-US" altLang="en-US" sz="500" b="0" dirty="0">
              <a:solidFill>
                <a:schemeClr val="bg1">
                  <a:lumMod val="50000"/>
                </a:schemeClr>
              </a:solidFill>
            </a:endParaRPr>
          </a:p>
          <a:p>
            <a:pPr algn="r"/>
            <a:r>
              <a:rPr lang="en-US" altLang="en-US" sz="500" b="0" dirty="0">
                <a:solidFill>
                  <a:schemeClr val="bg1">
                    <a:lumMod val="50000"/>
                  </a:schemeClr>
                </a:solidFill>
              </a:rPr>
              <a:t>FILE NAME:  </a:t>
            </a:r>
            <a:r>
              <a:rPr lang="en-US" altLang="en-US" sz="500" b="0" dirty="0" smtClean="0">
                <a:solidFill>
                  <a:schemeClr val="bg1">
                    <a:lumMod val="50000"/>
                  </a:schemeClr>
                </a:solidFill>
              </a:rPr>
              <a:t>xxx</a:t>
            </a:r>
            <a:r>
              <a:rPr lang="en-US" sz="500" b="0" baseline="0" dirty="0" smtClean="0">
                <a:solidFill>
                  <a:schemeClr val="bg1">
                    <a:lumMod val="50000"/>
                  </a:schemeClr>
                </a:solidFill>
              </a:rPr>
              <a:t>_ddMMMYY.pptx</a:t>
            </a:r>
            <a:endParaRPr lang="en-US" sz="500" b="0" dirty="0">
              <a:solidFill>
                <a:schemeClr val="bg1">
                  <a:lumMod val="50000"/>
                </a:schemeClr>
              </a:solidFill>
            </a:endParaRPr>
          </a:p>
        </p:txBody>
      </p:sp>
      <p:cxnSp>
        <p:nvCxnSpPr>
          <p:cNvPr id="13" name="Straight Connector 12"/>
          <p:cNvCxnSpPr/>
          <p:nvPr userDrawn="1"/>
        </p:nvCxnSpPr>
        <p:spPr>
          <a:xfrm>
            <a:off x="8790736" y="6559834"/>
            <a:ext cx="0" cy="298166"/>
          </a:xfrm>
          <a:prstGeom prst="line">
            <a:avLst/>
          </a:prstGeom>
          <a:ln>
            <a:solidFill>
              <a:srgbClr val="C7C7C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981280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66219"/>
            <a:ext cx="7886700" cy="1325563"/>
          </a:xfrm>
          <a:prstGeom prst="rect">
            <a:avLst/>
          </a:prstGeom>
        </p:spPr>
        <p:txBody>
          <a:bodyPr vert="horz" lIns="91440" tIns="45720" rIns="91440" bIns="45720" rtlCol="0" anchor="ctr">
            <a:normAutofit/>
          </a:bodyPr>
          <a:lstStyle/>
          <a:p>
            <a:r>
              <a:rPr lang="en-US" dirty="0" smtClean="0"/>
              <a:t>Insert Transition Title Here</a:t>
            </a:r>
            <a:endParaRPr lang="en-US" dirty="0"/>
          </a:p>
        </p:txBody>
      </p:sp>
    </p:spTree>
    <p:extLst>
      <p:ext uri="{BB962C8B-B14F-4D97-AF65-F5344CB8AC3E}">
        <p14:creationId xmlns:p14="http://schemas.microsoft.com/office/powerpoint/2010/main" val="3219903268"/>
      </p:ext>
    </p:extLst>
  </p:cSld>
  <p:clrMap bg1="lt1" tx1="dk1" bg2="lt2" tx2="dk2" accent1="accent1" accent2="accent2" accent3="accent3" accent4="accent4" accent5="accent5" accent6="accent6" hlink="hlink" folHlink="folHlink"/>
  <p:sldLayoutIdLst>
    <p:sldLayoutId id="2147483895" r:id="rId1"/>
  </p:sldLayoutIdLst>
  <p:txStyles>
    <p:titleStyle>
      <a:lvl1pPr algn="ctr" defTabSz="914400" rtl="0" eaLnBrk="1" latinLnBrk="0" hangingPunct="1">
        <a:lnSpc>
          <a:spcPct val="90000"/>
        </a:lnSpc>
        <a:spcBef>
          <a:spcPct val="0"/>
        </a:spcBef>
        <a:buNone/>
        <a:defRPr sz="4000" kern="1200">
          <a:solidFill>
            <a:srgbClr val="19264F"/>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49639" y="3266664"/>
            <a:ext cx="8407221" cy="1633748"/>
          </a:xfrm>
        </p:spPr>
        <p:txBody>
          <a:bodyPr/>
          <a:lstStyle/>
          <a:p>
            <a:pPr algn="ctr"/>
            <a:r>
              <a:rPr lang="en-US" sz="2800" dirty="0" smtClean="0"/>
              <a:t>NAVAIR Aircrew Systems Industry Day Perspectives</a:t>
            </a:r>
          </a:p>
        </p:txBody>
      </p:sp>
      <p:sp>
        <p:nvSpPr>
          <p:cNvPr id="15" name="Text Placeholder 14"/>
          <p:cNvSpPr>
            <a:spLocks noGrp="1"/>
          </p:cNvSpPr>
          <p:nvPr>
            <p:ph type="body" sz="quarter" idx="11"/>
          </p:nvPr>
        </p:nvSpPr>
        <p:spPr>
          <a:xfrm>
            <a:off x="736778" y="6217483"/>
            <a:ext cx="8407222" cy="327199"/>
          </a:xfrm>
        </p:spPr>
        <p:txBody>
          <a:bodyPr/>
          <a:lstStyle/>
          <a:p>
            <a:r>
              <a:rPr lang="en-US" sz="1600" dirty="0" smtClean="0"/>
              <a:t>24 July 2019</a:t>
            </a:r>
            <a:endParaRPr lang="en-US" sz="1600" dirty="0"/>
          </a:p>
        </p:txBody>
      </p:sp>
      <p:sp>
        <p:nvSpPr>
          <p:cNvPr id="17" name="Text Placeholder 16"/>
          <p:cNvSpPr>
            <a:spLocks noGrp="1"/>
          </p:cNvSpPr>
          <p:nvPr>
            <p:ph type="body" sz="quarter" idx="13"/>
          </p:nvPr>
        </p:nvSpPr>
        <p:spPr>
          <a:xfrm>
            <a:off x="3818238" y="5586203"/>
            <a:ext cx="5246443" cy="604899"/>
          </a:xfrm>
        </p:spPr>
        <p:txBody>
          <a:bodyPr/>
          <a:lstStyle/>
          <a:p>
            <a:r>
              <a:rPr lang="en-US" sz="1600" b="1" dirty="0" smtClean="0">
                <a:latin typeface="Arial Black" panose="020B0A04020102020204" pitchFamily="34" charset="0"/>
              </a:rPr>
              <a:t>Presented by: Mr. Gary Kurtz, </a:t>
            </a:r>
          </a:p>
          <a:p>
            <a:r>
              <a:rPr lang="en-US" sz="1600" b="1" dirty="0" smtClean="0">
                <a:latin typeface="Arial Black" panose="020B0A04020102020204" pitchFamily="34" charset="0"/>
              </a:rPr>
              <a:t>Director, Common and Commercial Services</a:t>
            </a:r>
            <a:endParaRPr lang="en-US" sz="1600" b="1" dirty="0">
              <a:latin typeface="Arial Black" panose="020B0A04020102020204" pitchFamily="34" charset="0"/>
            </a:endParaRPr>
          </a:p>
        </p:txBody>
      </p:sp>
    </p:spTree>
    <p:extLst>
      <p:ext uri="{BB962C8B-B14F-4D97-AF65-F5344CB8AC3E}">
        <p14:creationId xmlns:p14="http://schemas.microsoft.com/office/powerpoint/2010/main" val="2729282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DOD</a:t>
            </a:r>
            <a:r>
              <a:rPr lang="en-US" sz="3600" dirty="0" smtClean="0"/>
              <a:t> / DON Strategic</a:t>
            </a:r>
            <a:r>
              <a:rPr lang="en-US" dirty="0" smtClean="0"/>
              <a:t> Intent</a:t>
            </a:r>
            <a:endParaRPr lang="en-US" dirty="0"/>
          </a:p>
        </p:txBody>
      </p:sp>
      <p:sp>
        <p:nvSpPr>
          <p:cNvPr id="3" name="Content Placeholder 2"/>
          <p:cNvSpPr>
            <a:spLocks noGrp="1"/>
          </p:cNvSpPr>
          <p:nvPr>
            <p:ph idx="1"/>
          </p:nvPr>
        </p:nvSpPr>
        <p:spPr>
          <a:xfrm>
            <a:off x="1854198" y="1189498"/>
            <a:ext cx="7289802" cy="1749669"/>
          </a:xfrm>
        </p:spPr>
        <p:txBody>
          <a:bodyPr>
            <a:normAutofit fontScale="92500"/>
          </a:bodyPr>
          <a:lstStyle/>
          <a:p>
            <a:r>
              <a:rPr lang="en-US" sz="2500" dirty="0" smtClean="0"/>
              <a:t>2018 National Defense Strategy - Strategic Approach</a:t>
            </a:r>
          </a:p>
          <a:p>
            <a:pPr lvl="1"/>
            <a:r>
              <a:rPr lang="en-US" sz="2200" dirty="0" smtClean="0"/>
              <a:t>Build a More Lethal Force</a:t>
            </a:r>
          </a:p>
          <a:p>
            <a:pPr lvl="1"/>
            <a:r>
              <a:rPr lang="en-US" sz="2200" dirty="0" smtClean="0"/>
              <a:t>Strengthen Alliances and Attract New Partners</a:t>
            </a:r>
          </a:p>
          <a:p>
            <a:pPr lvl="1"/>
            <a:r>
              <a:rPr lang="en-US" sz="2200" dirty="0" smtClean="0"/>
              <a:t>Reform the Department for Greater Performance and Affordability</a:t>
            </a:r>
          </a:p>
          <a:p>
            <a:pPr lvl="2"/>
            <a:endParaRPr lang="en-US" dirty="0" smtClean="0"/>
          </a:p>
        </p:txBody>
      </p:sp>
      <p:sp>
        <p:nvSpPr>
          <p:cNvPr id="6" name="TextBox 5"/>
          <p:cNvSpPr txBox="1"/>
          <p:nvPr/>
        </p:nvSpPr>
        <p:spPr>
          <a:xfrm>
            <a:off x="101598" y="5794862"/>
            <a:ext cx="9042402" cy="646331"/>
          </a:xfrm>
          <a:prstGeom prst="rect">
            <a:avLst/>
          </a:prstGeom>
          <a:solidFill>
            <a:srgbClr val="002060"/>
          </a:solidFill>
        </p:spPr>
        <p:txBody>
          <a:bodyPr wrap="square" rtlCol="0">
            <a:spAutoFit/>
          </a:bodyPr>
          <a:lstStyle/>
          <a:p>
            <a:pPr lvl="0" algn="ctr">
              <a:defRPr/>
            </a:pPr>
            <a:r>
              <a:rPr lang="en-US" sz="1800" kern="0" dirty="0" smtClean="0">
                <a:latin typeface="Arial" panose="020B0604020202020204" pitchFamily="34" charset="0"/>
                <a:cs typeface="Arial" panose="020B0604020202020204" pitchFamily="34" charset="0"/>
              </a:rPr>
              <a:t>Expand dialogue with industry partners, increase shared understanding, reduce obstacles to more effective &amp; efficient ways of doing business</a:t>
            </a:r>
            <a:endParaRPr lang="en-US" sz="1800" b="1" dirty="0">
              <a:latin typeface="Calibri" panose="020F0502020204030204"/>
            </a:endParaRPr>
          </a:p>
        </p:txBody>
      </p:sp>
      <p:pic>
        <p:nvPicPr>
          <p:cNvPr id="11" name="Picture 10"/>
          <p:cNvPicPr/>
          <p:nvPr/>
        </p:nvPicPr>
        <p:blipFill rotWithShape="1">
          <a:blip r:embed="rId2"/>
          <a:srcRect l="28366" t="285" r="28045"/>
          <a:stretch/>
        </p:blipFill>
        <p:spPr bwMode="auto">
          <a:xfrm>
            <a:off x="93131" y="930950"/>
            <a:ext cx="1761066" cy="2273806"/>
          </a:xfrm>
          <a:prstGeom prst="rect">
            <a:avLst/>
          </a:prstGeom>
          <a:ln>
            <a:noFill/>
          </a:ln>
          <a:extLst>
            <a:ext uri="{53640926-AAD7-44D8-BBD7-CCE9431645EC}">
              <a14:shadowObscured xmlns:a14="http://schemas.microsoft.com/office/drawing/2010/main"/>
            </a:ext>
          </a:extLst>
        </p:spPr>
      </p:pic>
      <p:sp>
        <p:nvSpPr>
          <p:cNvPr id="13" name="Content Placeholder 2"/>
          <p:cNvSpPr txBox="1">
            <a:spLocks/>
          </p:cNvSpPr>
          <p:nvPr/>
        </p:nvSpPr>
        <p:spPr>
          <a:xfrm>
            <a:off x="1854197" y="3560876"/>
            <a:ext cx="7289803" cy="1749669"/>
          </a:xfrm>
          <a:prstGeom prst="rect">
            <a:avLst/>
          </a:prstGeom>
        </p:spPr>
        <p:txBody>
          <a:bodyPr vert="horz" lIns="91440" tIns="45720" rIns="91440" bIns="45720" rtlCol="0">
            <a:normAutofit fontScale="85000" lnSpcReduction="1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0" dirty="0" smtClean="0"/>
              <a:t>CNO’s Design for Maintaining Maritime Superiority</a:t>
            </a:r>
          </a:p>
          <a:p>
            <a:pPr lvl="1"/>
            <a:r>
              <a:rPr lang="en-US" b="0" dirty="0" smtClean="0"/>
              <a:t>Strengthen Naval Power At and From The Sea</a:t>
            </a:r>
          </a:p>
          <a:p>
            <a:pPr lvl="1"/>
            <a:r>
              <a:rPr lang="en-US" b="0" dirty="0" smtClean="0"/>
              <a:t>Achieve High Velocity Learning at Every Level</a:t>
            </a:r>
          </a:p>
          <a:p>
            <a:pPr lvl="1"/>
            <a:r>
              <a:rPr lang="en-US" b="0" dirty="0" smtClean="0"/>
              <a:t>Strengthen Our Navy Team For the Future</a:t>
            </a:r>
          </a:p>
          <a:p>
            <a:pPr lvl="1"/>
            <a:r>
              <a:rPr lang="en-US" b="0" dirty="0" smtClean="0"/>
              <a:t>Expand and Strengthen Our Network of Partners</a:t>
            </a:r>
          </a:p>
          <a:p>
            <a:pPr lvl="2"/>
            <a:endParaRPr lang="en-US" b="0" dirty="0" smtClean="0"/>
          </a:p>
        </p:txBody>
      </p:sp>
      <p:pic>
        <p:nvPicPr>
          <p:cNvPr id="2" name="Picture 1"/>
          <p:cNvPicPr>
            <a:picLocks noChangeAspect="1"/>
          </p:cNvPicPr>
          <p:nvPr/>
        </p:nvPicPr>
        <p:blipFill>
          <a:blip r:embed="rId3"/>
          <a:stretch>
            <a:fillRect/>
          </a:stretch>
        </p:blipFill>
        <p:spPr>
          <a:xfrm>
            <a:off x="75635" y="3354028"/>
            <a:ext cx="1778562" cy="2291562"/>
          </a:xfrm>
          <a:prstGeom prst="rect">
            <a:avLst/>
          </a:prstGeom>
        </p:spPr>
      </p:pic>
    </p:spTree>
    <p:extLst>
      <p:ext uri="{BB962C8B-B14F-4D97-AF65-F5344CB8AC3E}">
        <p14:creationId xmlns:p14="http://schemas.microsoft.com/office/powerpoint/2010/main" val="1026551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7866" y="880533"/>
            <a:ext cx="8552163" cy="5389072"/>
            <a:chOff x="714375" y="1171575"/>
            <a:chExt cx="7880350" cy="5078571"/>
          </a:xfrm>
        </p:grpSpPr>
        <p:sp>
          <p:nvSpPr>
            <p:cNvPr id="9" name="TextBox 8">
              <a:extLst>
                <a:ext uri="{FF2B5EF4-FFF2-40B4-BE49-F238E27FC236}">
                  <a16:creationId xmlns:a16="http://schemas.microsoft.com/office/drawing/2014/main" id="{3E96762C-0195-486A-8CBA-2831495C9EC5}"/>
                </a:ext>
              </a:extLst>
            </p:cNvPr>
            <p:cNvSpPr txBox="1"/>
            <p:nvPr/>
          </p:nvSpPr>
          <p:spPr>
            <a:xfrm>
              <a:off x="1884363" y="1171575"/>
              <a:ext cx="6710362" cy="4882379"/>
            </a:xfrm>
            <a:prstGeom prst="rect">
              <a:avLst/>
            </a:prstGeom>
            <a:noFill/>
          </p:spPr>
          <p:txBody>
            <a:bodyPr lIns="91418" tIns="45710" rIns="91418" bIns="4571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Tahoma"/>
                </a:rPr>
                <a:t>Secretary </a:t>
              </a:r>
              <a:r>
                <a:rPr kumimoji="0" lang="en-US" sz="1800" b="1" i="0" u="none" strike="noStrike" kern="1200" cap="none" spc="0" normalizeH="0" baseline="0" noProof="0" dirty="0" smtClean="0">
                  <a:ln>
                    <a:noFill/>
                  </a:ln>
                  <a:solidFill>
                    <a:srgbClr val="000000"/>
                  </a:solidFill>
                  <a:effectLst/>
                  <a:uLnTx/>
                  <a:uFillTx/>
                  <a:latin typeface="Arial" charset="0"/>
                  <a:ea typeface="+mn-ea"/>
                  <a:cs typeface="Tahoma"/>
                </a:rPr>
                <a:t>of Navy Richard </a:t>
              </a:r>
              <a:r>
                <a:rPr kumimoji="0" lang="en-US" sz="1800" b="1" i="0" u="none" strike="noStrike" kern="1200" cap="none" spc="0" normalizeH="0" baseline="0" noProof="0" dirty="0">
                  <a:ln>
                    <a:noFill/>
                  </a:ln>
                  <a:solidFill>
                    <a:srgbClr val="000000"/>
                  </a:solidFill>
                  <a:effectLst/>
                  <a:uLnTx/>
                  <a:uFillTx/>
                  <a:latin typeface="Arial" charset="0"/>
                  <a:ea typeface="+mn-ea"/>
                  <a:cs typeface="Tahoma"/>
                </a:rPr>
                <a:t>Spencer </a:t>
              </a:r>
            </a:p>
            <a:p>
              <a:pPr marL="0" marR="0" lvl="0" indent="0" algn="l" defTabSz="914400" rtl="0" eaLnBrk="0" fontAlgn="base" latinLnBrk="0" hangingPunct="0">
                <a:lnSpc>
                  <a:spcPct val="100000"/>
                </a:lnSpc>
                <a:spcBef>
                  <a:spcPts val="400"/>
                </a:spcBef>
                <a:spcAft>
                  <a:spcPct val="0"/>
                </a:spcAft>
                <a:buClrTx/>
                <a:buSzTx/>
                <a:buFontTx/>
                <a:buNone/>
                <a:tabLst/>
                <a:defRPr/>
              </a:pPr>
              <a:r>
                <a:rPr kumimoji="0" lang="en-US" sz="1400" b="1" i="0" u="none" strike="noStrike" kern="1200" cap="none" spc="0" normalizeH="0" baseline="0" noProof="0" dirty="0">
                  <a:ln>
                    <a:noFill/>
                  </a:ln>
                  <a:solidFill>
                    <a:srgbClr val="003399"/>
                  </a:solidFill>
                  <a:effectLst/>
                  <a:uLnTx/>
                  <a:uFillTx/>
                  <a:latin typeface="Arial" charset="0"/>
                  <a:ea typeface="+mn-ea"/>
                  <a:cs typeface="Tahoma"/>
                </a:rPr>
                <a:t>Priorities: People, Capabilities, Processes</a:t>
              </a:r>
              <a:r>
                <a:rPr kumimoji="0" lang="en-US" sz="1400" b="1" i="0" u="none" strike="noStrike" kern="1200" cap="none" spc="0" normalizeH="0" baseline="0" noProof="0" dirty="0">
                  <a:ln>
                    <a:noFill/>
                  </a:ln>
                  <a:solidFill>
                    <a:srgbClr val="000000"/>
                  </a:solidFill>
                  <a:effectLst/>
                  <a:uLnTx/>
                  <a:uFillTx/>
                  <a:latin typeface="Arial" charset="0"/>
                  <a:ea typeface="+mn-ea"/>
                  <a:cs typeface="Tahoma"/>
                </a:rPr>
                <a:t>. </a:t>
              </a: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We will drive efficiency, adopt and implement new ideas, and leverage leading practices from industry and academia to positively impact and support acquisition, manpower, research, and operational processes</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Tahoma"/>
                </a:rPr>
                <a:t>.</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charset="0"/>
                  <a:ea typeface="+mn-ea"/>
                  <a:cs typeface="Tahoma"/>
                </a:rPr>
                <a:t>ASN(RD&amp;A) Secretary </a:t>
              </a:r>
              <a:r>
                <a:rPr kumimoji="0" lang="en-US" sz="1800" b="1" i="0" u="none" strike="noStrike" kern="1200" cap="none" spc="0" normalizeH="0" baseline="0" noProof="0" dirty="0">
                  <a:ln>
                    <a:noFill/>
                  </a:ln>
                  <a:solidFill>
                    <a:srgbClr val="000000"/>
                  </a:solidFill>
                  <a:effectLst/>
                  <a:uLnTx/>
                  <a:uFillTx/>
                  <a:latin typeface="Arial" charset="0"/>
                  <a:ea typeface="+mn-ea"/>
                  <a:cs typeface="Tahoma"/>
                </a:rPr>
                <a:t>James ‘Hondo’ </a:t>
              </a:r>
              <a:r>
                <a:rPr kumimoji="0" lang="en-US" sz="1800" b="1" i="0" u="none" strike="noStrike" kern="1200" cap="none" spc="0" normalizeH="0" baseline="0" noProof="0" dirty="0" err="1">
                  <a:ln>
                    <a:noFill/>
                  </a:ln>
                  <a:solidFill>
                    <a:srgbClr val="000000"/>
                  </a:solidFill>
                  <a:effectLst/>
                  <a:uLnTx/>
                  <a:uFillTx/>
                  <a:latin typeface="Arial" charset="0"/>
                  <a:ea typeface="+mn-ea"/>
                  <a:cs typeface="Tahoma"/>
                </a:rPr>
                <a:t>Geurts</a:t>
              </a:r>
              <a:r>
                <a:rPr kumimoji="0" lang="en-US" sz="1800" b="1" i="0" u="none" strike="noStrike" kern="1200" cap="none" spc="0" normalizeH="0" baseline="0" noProof="0" dirty="0">
                  <a:ln>
                    <a:noFill/>
                  </a:ln>
                  <a:solidFill>
                    <a:srgbClr val="000000"/>
                  </a:solidFill>
                  <a:effectLst/>
                  <a:uLnTx/>
                  <a:uFillTx/>
                  <a:latin typeface="Arial" charset="0"/>
                  <a:ea typeface="+mn-ea"/>
                  <a:cs typeface="Tahoma"/>
                </a:rPr>
                <a:t> </a:t>
              </a:r>
            </a:p>
            <a:p>
              <a:pPr marL="0" marR="0" lvl="0" indent="0" algn="l" defTabSz="914400" rtl="0" eaLnBrk="0" fontAlgn="base" latinLnBrk="0" hangingPunct="0">
                <a:lnSpc>
                  <a:spcPct val="100000"/>
                </a:lnSpc>
                <a:spcBef>
                  <a:spcPts val="4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Primary cornerstones to acquisition purchasing - Reliability, Agility, Affordability.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Tahoma"/>
                </a:rPr>
                <a:t>“</a:t>
              </a: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I want to build everything as fast as we can.” </a:t>
              </a:r>
              <a:endParaRPr kumimoji="0" lang="en-US" sz="1400" b="1" i="0" u="none" strike="noStrike" kern="1200" cap="none" spc="0" normalizeH="0" baseline="0" noProof="0" dirty="0" smtClean="0">
                <a:ln>
                  <a:noFill/>
                </a:ln>
                <a:solidFill>
                  <a:srgbClr val="003399"/>
                </a:solidFill>
                <a:effectLst/>
                <a:uLnTx/>
                <a:uFillTx/>
                <a:latin typeface="Arial" charset="0"/>
                <a:ea typeface="+mn-ea"/>
                <a:cs typeface="Tahoma"/>
              </a:endParaRPr>
            </a:p>
            <a:p>
              <a:pPr marL="0" marR="0" lvl="0" indent="0" algn="l" defTabSz="914400" rtl="0" eaLnBrk="0" fontAlgn="base" latinLnBrk="0" hangingPunct="0">
                <a:lnSpc>
                  <a:spcPct val="100000"/>
                </a:lnSpc>
                <a:spcBef>
                  <a:spcPts val="400"/>
                </a:spcBef>
                <a:spcAft>
                  <a:spcPct val="0"/>
                </a:spcAft>
                <a:buClrTx/>
                <a:buSzTx/>
                <a:buFontTx/>
                <a:buNone/>
                <a:tabLst/>
                <a:defRPr/>
              </a:pPr>
              <a:endParaRPr kumimoji="0" lang="en-US" sz="1400" b="1" i="0" u="none" strike="noStrike" kern="1200" cap="none" spc="0" normalizeH="0" baseline="0" noProof="0" dirty="0">
                <a:ln>
                  <a:noFill/>
                </a:ln>
                <a:solidFill>
                  <a:srgbClr val="003399"/>
                </a:solidFill>
                <a:effectLst/>
                <a:uLnTx/>
                <a:uFillTx/>
                <a:latin typeface="Arial" charset="0"/>
                <a:ea typeface="+mn-ea"/>
                <a:cs typeface="Tahoma"/>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charset="0"/>
                  <a:ea typeface="+mn-ea"/>
                  <a:cs typeface="Tahoma"/>
                </a:rPr>
                <a:t>CNAF VADM </a:t>
              </a:r>
              <a:r>
                <a:rPr kumimoji="0" lang="en-US" sz="1600" b="1" i="0" u="none" strike="noStrike" kern="1200" cap="none" spc="0" normalizeH="0" baseline="0" noProof="0" dirty="0">
                  <a:ln>
                    <a:noFill/>
                  </a:ln>
                  <a:solidFill>
                    <a:srgbClr val="000000"/>
                  </a:solidFill>
                  <a:effectLst/>
                  <a:uLnTx/>
                  <a:uFillTx/>
                  <a:latin typeface="Arial" charset="0"/>
                  <a:ea typeface="+mn-ea"/>
                  <a:cs typeface="Tahoma"/>
                </a:rPr>
                <a:t>DeWolfe </a:t>
              </a:r>
              <a:r>
                <a:rPr kumimoji="0" lang="en-US" sz="1600" b="1" i="0" u="none" strike="noStrike" kern="1200" cap="none" spc="0" normalizeH="0" baseline="0" noProof="0" dirty="0" smtClean="0">
                  <a:ln>
                    <a:noFill/>
                  </a:ln>
                  <a:solidFill>
                    <a:srgbClr val="000000"/>
                  </a:solidFill>
                  <a:effectLst/>
                  <a:uLnTx/>
                  <a:uFillTx/>
                  <a:latin typeface="Arial" charset="0"/>
                  <a:ea typeface="+mn-ea"/>
                  <a:cs typeface="Tahoma"/>
                </a:rPr>
                <a:t>Miller</a:t>
              </a:r>
              <a:r>
                <a:rPr kumimoji="0" lang="en-US" sz="1600" b="1" i="0" u="none" strike="noStrike" kern="1200" cap="none" spc="0" normalizeH="0" noProof="0" dirty="0" smtClean="0">
                  <a:ln>
                    <a:noFill/>
                  </a:ln>
                  <a:solidFill>
                    <a:srgbClr val="000000"/>
                  </a:solidFill>
                  <a:effectLst/>
                  <a:uLnTx/>
                  <a:uFillTx/>
                  <a:latin typeface="Arial" charset="0"/>
                  <a:ea typeface="+mn-ea"/>
                  <a:cs typeface="Tahoma"/>
                </a:rPr>
                <a:t> </a:t>
              </a:r>
              <a:endParaRPr kumimoji="0" lang="en-US" sz="1600" b="1" i="0" u="none" strike="noStrike" kern="1200" cap="none" spc="0" normalizeH="0" baseline="0" noProof="0" dirty="0">
                <a:ln>
                  <a:noFill/>
                </a:ln>
                <a:solidFill>
                  <a:srgbClr val="000000"/>
                </a:solidFill>
                <a:effectLst/>
                <a:uLnTx/>
                <a:uFillTx/>
                <a:latin typeface="Arial" charset="0"/>
                <a:ea typeface="+mn-ea"/>
                <a:cs typeface="Tahoma"/>
              </a:endParaRPr>
            </a:p>
            <a:p>
              <a:pPr marL="0" marR="0" lvl="0" indent="0" algn="l" defTabSz="914400" rtl="0" eaLnBrk="0" fontAlgn="base" latinLnBrk="0" hangingPunct="0">
                <a:lnSpc>
                  <a:spcPct val="100000"/>
                </a:lnSpc>
                <a:spcBef>
                  <a:spcPts val="400"/>
                </a:spcBef>
                <a:spcAft>
                  <a:spcPct val="0"/>
                </a:spcAft>
                <a:buClrTx/>
                <a:buSzTx/>
                <a:buFontTx/>
                <a:buNone/>
                <a:tabLst/>
                <a:defRPr/>
              </a:pPr>
              <a:r>
                <a:rPr kumimoji="0" lang="en-US" sz="1400" b="1" i="0" u="none" strike="noStrike" kern="1200" cap="none" spc="0" normalizeH="0" baseline="0" noProof="0" dirty="0">
                  <a:ln>
                    <a:noFill/>
                  </a:ln>
                  <a:solidFill>
                    <a:srgbClr val="003399"/>
                  </a:solidFill>
                  <a:effectLst/>
                  <a:uLnTx/>
                  <a:uFillTx/>
                  <a:latin typeface="Arial" charset="0"/>
                  <a:ea typeface="+mn-ea"/>
                  <a:cs typeface="Tahoma"/>
                </a:rPr>
                <a:t>Current Readiness </a:t>
              </a: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 Improve aircraft availability and Full Mission Capable rates to meet training and warfighting demand.</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3399"/>
                  </a:solidFill>
                  <a:effectLst/>
                  <a:uLnTx/>
                  <a:uFillTx/>
                  <a:latin typeface="Arial" charset="0"/>
                  <a:ea typeface="+mn-ea"/>
                  <a:cs typeface="Tahoma"/>
                </a:rPr>
                <a:t>Future Readiness </a:t>
              </a: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 Capacity. Capability. Alignment. Accurately define requirements and influence full resourcing with accurate data and facts</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Tahoma"/>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600" b="0" dirty="0">
                <a:solidFill>
                  <a:srgbClr val="000000"/>
                </a:solidFill>
                <a:ea typeface="+mn-ea"/>
                <a:cs typeface="Tahoma"/>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charset="0"/>
                  <a:ea typeface="+mn-ea"/>
                  <a:cs typeface="Tahoma"/>
                </a:rPr>
                <a:t>USMC DCA </a:t>
              </a:r>
              <a:r>
                <a:rPr kumimoji="0" lang="en-US" sz="1600" b="1" i="0" u="none" strike="noStrike" kern="1200" cap="none" spc="0" normalizeH="0" baseline="0" noProof="0" dirty="0" err="1" smtClean="0">
                  <a:ln>
                    <a:noFill/>
                  </a:ln>
                  <a:solidFill>
                    <a:srgbClr val="000000"/>
                  </a:solidFill>
                  <a:effectLst/>
                  <a:uLnTx/>
                  <a:uFillTx/>
                  <a:latin typeface="Arial" charset="0"/>
                  <a:ea typeface="+mn-ea"/>
                  <a:cs typeface="Tahoma"/>
                </a:rPr>
                <a:t>LtGen</a:t>
              </a:r>
              <a:r>
                <a:rPr kumimoji="0" lang="en-US" sz="1600" b="1" i="0" u="none" strike="noStrike" kern="1200" cap="none" spc="0" normalizeH="0" baseline="0" noProof="0" dirty="0" smtClean="0">
                  <a:ln>
                    <a:noFill/>
                  </a:ln>
                  <a:solidFill>
                    <a:srgbClr val="000000"/>
                  </a:solidFill>
                  <a:effectLst/>
                  <a:uLnTx/>
                  <a:uFillTx/>
                  <a:latin typeface="Arial" charset="0"/>
                  <a:ea typeface="+mn-ea"/>
                  <a:cs typeface="Tahoma"/>
                </a:rPr>
                <a:t> </a:t>
              </a:r>
              <a:r>
                <a:rPr kumimoji="0" lang="en-US" sz="1600" b="1" i="0" u="none" strike="noStrike" kern="1200" cap="none" spc="0" normalizeH="0" baseline="0" noProof="0" dirty="0">
                  <a:ln>
                    <a:noFill/>
                  </a:ln>
                  <a:solidFill>
                    <a:srgbClr val="000000"/>
                  </a:solidFill>
                  <a:effectLst/>
                  <a:uLnTx/>
                  <a:uFillTx/>
                  <a:latin typeface="Arial" charset="0"/>
                  <a:ea typeface="+mn-ea"/>
                  <a:cs typeface="Tahoma"/>
                </a:rPr>
                <a:t>Steven </a:t>
              </a:r>
              <a:r>
                <a:rPr kumimoji="0" lang="en-US" sz="1600" b="1" i="0" u="none" strike="noStrike" kern="1200" cap="none" spc="0" normalizeH="0" baseline="0" noProof="0" dirty="0" smtClean="0">
                  <a:ln>
                    <a:noFill/>
                  </a:ln>
                  <a:solidFill>
                    <a:srgbClr val="000000"/>
                  </a:solidFill>
                  <a:effectLst/>
                  <a:uLnTx/>
                  <a:uFillTx/>
                  <a:latin typeface="Arial" charset="0"/>
                  <a:ea typeface="+mn-ea"/>
                  <a:cs typeface="Tahoma"/>
                </a:rPr>
                <a:t>Rudder</a:t>
              </a:r>
              <a:endParaRPr kumimoji="0" lang="en-US" sz="1600" b="1" i="0" u="none" strike="noStrike" kern="1200" cap="none" spc="0" normalizeH="0" baseline="0" noProof="0" dirty="0">
                <a:ln>
                  <a:noFill/>
                </a:ln>
                <a:solidFill>
                  <a:srgbClr val="000000"/>
                </a:solidFill>
                <a:effectLst/>
                <a:uLnTx/>
                <a:uFillTx/>
                <a:latin typeface="Arial" charset="0"/>
                <a:ea typeface="+mn-ea"/>
                <a:cs typeface="Tahoma"/>
              </a:endParaRPr>
            </a:p>
            <a:p>
              <a:pPr marL="0" marR="0" lvl="0" indent="0" algn="l" defTabSz="914400" rtl="0" eaLnBrk="0" fontAlgn="base" latinLnBrk="0" hangingPunct="0">
                <a:lnSpc>
                  <a:spcPct val="100000"/>
                </a:lnSpc>
                <a:spcBef>
                  <a:spcPts val="400"/>
                </a:spcBef>
                <a:spcAft>
                  <a:spcPct val="0"/>
                </a:spcAft>
                <a:buClrTx/>
                <a:buSzTx/>
                <a:buFontTx/>
                <a:buNone/>
                <a:tabLst/>
                <a:defRPr/>
              </a:pPr>
              <a:r>
                <a:rPr kumimoji="0" lang="en-US" sz="1400" b="1" i="0" u="none" strike="noStrike" kern="1200" cap="none" spc="0" normalizeH="0" baseline="0" noProof="0" dirty="0">
                  <a:ln>
                    <a:noFill/>
                  </a:ln>
                  <a:solidFill>
                    <a:srgbClr val="003399"/>
                  </a:solidFill>
                  <a:effectLst/>
                  <a:uLnTx/>
                  <a:uFillTx/>
                  <a:latin typeface="Arial" charset="0"/>
                  <a:ea typeface="+mn-ea"/>
                  <a:cs typeface="Tahoma"/>
                </a:rPr>
                <a:t>Top 4 priorities: 1. </a:t>
              </a: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Focus on </a:t>
              </a:r>
              <a:r>
                <a:rPr kumimoji="0" lang="en-US" sz="1400" b="1" i="0" u="none" strike="noStrike" kern="1200" cap="none" spc="0" normalizeH="0" baseline="0" noProof="0" dirty="0">
                  <a:ln>
                    <a:noFill/>
                  </a:ln>
                  <a:solidFill>
                    <a:srgbClr val="003399"/>
                  </a:solidFill>
                  <a:effectLst/>
                  <a:uLnTx/>
                  <a:uFillTx/>
                  <a:latin typeface="Arial" charset="0"/>
                  <a:ea typeface="+mn-ea"/>
                  <a:cs typeface="Tahoma"/>
                </a:rPr>
                <a:t>Readiness</a:t>
              </a:r>
              <a:r>
                <a:rPr kumimoji="0" lang="en-US" sz="1400" b="0" i="0" u="none" strike="noStrike" kern="1200" cap="none" spc="0" normalizeH="0" baseline="0" noProof="0" dirty="0">
                  <a:ln>
                    <a:noFill/>
                  </a:ln>
                  <a:solidFill>
                    <a:srgbClr val="003399"/>
                  </a:solidFill>
                  <a:effectLst/>
                  <a:uLnTx/>
                  <a:uFillTx/>
                  <a:latin typeface="Arial" charset="0"/>
                  <a:ea typeface="+mn-ea"/>
                  <a:cs typeface="Tahoma"/>
                </a:rPr>
                <a:t>. </a:t>
              </a:r>
              <a:r>
                <a:rPr kumimoji="0" lang="en-US" sz="1400" b="1" i="0" u="none" strike="noStrike" kern="1200" cap="none" spc="0" normalizeH="0" baseline="0" noProof="0" dirty="0">
                  <a:ln>
                    <a:noFill/>
                  </a:ln>
                  <a:solidFill>
                    <a:srgbClr val="003399"/>
                  </a:solidFill>
                  <a:effectLst/>
                  <a:uLnTx/>
                  <a:uFillTx/>
                  <a:latin typeface="Arial" charset="0"/>
                  <a:ea typeface="+mn-ea"/>
                  <a:cs typeface="Tahoma"/>
                </a:rPr>
                <a:t>2. Modernization</a:t>
              </a:r>
              <a:r>
                <a:rPr kumimoji="0" lang="en-US" sz="1400" b="0" i="0" u="none" strike="noStrike" kern="1200" cap="none" spc="0" normalizeH="0" baseline="0" noProof="0" dirty="0">
                  <a:ln>
                    <a:noFill/>
                  </a:ln>
                  <a:solidFill>
                    <a:srgbClr val="003399"/>
                  </a:solidFill>
                  <a:effectLst/>
                  <a:uLnTx/>
                  <a:uFillTx/>
                  <a:latin typeface="Arial" charset="0"/>
                  <a:ea typeface="+mn-ea"/>
                  <a:cs typeface="Tahoma"/>
                </a:rPr>
                <a:t> </a:t>
              </a: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of the Forces – aircraft and systems. </a:t>
              </a:r>
              <a:r>
                <a:rPr kumimoji="0" lang="en-US" sz="1400" b="1" i="0" u="none" strike="noStrike" kern="1200" cap="none" spc="0" normalizeH="0" baseline="0" noProof="0" dirty="0">
                  <a:ln>
                    <a:noFill/>
                  </a:ln>
                  <a:solidFill>
                    <a:srgbClr val="000000"/>
                  </a:solidFill>
                  <a:effectLst/>
                  <a:uLnTx/>
                  <a:uFillTx/>
                  <a:latin typeface="Arial" charset="0"/>
                  <a:ea typeface="+mn-ea"/>
                  <a:cs typeface="Tahoma"/>
                </a:rPr>
                <a:t>3. Support the Maintainer</a:t>
              </a: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 – leadership, career path, incentives, tools.</a:t>
              </a:r>
              <a:r>
                <a:rPr kumimoji="0" lang="en-US" sz="1400" b="1" i="0" u="none" strike="noStrike" kern="1200" cap="none" spc="0" normalizeH="0" baseline="0" noProof="0" dirty="0">
                  <a:ln>
                    <a:noFill/>
                  </a:ln>
                  <a:solidFill>
                    <a:srgbClr val="000000"/>
                  </a:solidFill>
                  <a:effectLst/>
                  <a:uLnTx/>
                  <a:uFillTx/>
                  <a:latin typeface="Arial" charset="0"/>
                  <a:ea typeface="+mn-ea"/>
                  <a:cs typeface="Tahoma"/>
                </a:rPr>
                <a:t> </a:t>
              </a:r>
              <a:r>
                <a:rPr kumimoji="0" lang="en-US" sz="1400" b="1" i="0" u="none" strike="noStrike" kern="1200" cap="none" spc="0" normalizeH="0" baseline="0" noProof="0" dirty="0">
                  <a:ln>
                    <a:noFill/>
                  </a:ln>
                  <a:solidFill>
                    <a:srgbClr val="003399"/>
                  </a:solidFill>
                  <a:effectLst/>
                  <a:uLnTx/>
                  <a:uFillTx/>
                  <a:latin typeface="Arial" charset="0"/>
                  <a:ea typeface="+mn-ea"/>
                  <a:cs typeface="Tahoma"/>
                </a:rPr>
                <a:t>4. MAGTF Integration – combined arms fight</a:t>
              </a:r>
              <a:r>
                <a:rPr kumimoji="0" lang="en-US" sz="1400" b="0" i="0" u="none" strike="noStrike" kern="1200" cap="none" spc="0" normalizeH="0" baseline="0" noProof="0" dirty="0">
                  <a:ln>
                    <a:noFill/>
                  </a:ln>
                  <a:solidFill>
                    <a:srgbClr val="000000"/>
                  </a:solidFill>
                  <a:effectLst/>
                  <a:uLnTx/>
                  <a:uFillTx/>
                  <a:latin typeface="Arial" charset="0"/>
                  <a:ea typeface="+mn-ea"/>
                  <a:cs typeface="Tahoma"/>
                </a:rPr>
                <a:t>. The framework upon which to build tomorrow’s force.</a:t>
              </a:r>
            </a:p>
          </p:txBody>
        </p:sp>
        <p:pic>
          <p:nvPicPr>
            <p:cNvPr id="10" name="Picture 9">
              <a:extLst>
                <a:ext uri="{FF2B5EF4-FFF2-40B4-BE49-F238E27FC236}">
                  <a16:creationId xmlns:a16="http://schemas.microsoft.com/office/drawing/2014/main" id="{78CF40F5-5F9A-4A38-94C3-3AC025E084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1199696"/>
              <a:ext cx="968111" cy="1196724"/>
            </a:xfrm>
            <a:prstGeom prst="rect">
              <a:avLst/>
            </a:prstGeom>
            <a:effectLst>
              <a:softEdge rad="63500"/>
            </a:effectLst>
          </p:spPr>
        </p:pic>
        <p:pic>
          <p:nvPicPr>
            <p:cNvPr id="11" name="Picture 10">
              <a:extLst>
                <a:ext uri="{FF2B5EF4-FFF2-40B4-BE49-F238E27FC236}">
                  <a16:creationId xmlns:a16="http://schemas.microsoft.com/office/drawing/2014/main" id="{91882560-00A1-4515-92B5-58C276CE2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50" y="2481648"/>
              <a:ext cx="906852" cy="1121000"/>
            </a:xfrm>
            <a:prstGeom prst="rect">
              <a:avLst/>
            </a:prstGeom>
            <a:effectLst>
              <a:glow rad="127000">
                <a:srgbClr val="FFFFFF"/>
              </a:glow>
              <a:softEdge rad="63500"/>
            </a:effectLst>
          </p:spPr>
        </p:pic>
        <p:pic>
          <p:nvPicPr>
            <p:cNvPr id="12" name="Picture 11">
              <a:extLst>
                <a:ext uri="{FF2B5EF4-FFF2-40B4-BE49-F238E27FC236}">
                  <a16:creationId xmlns:a16="http://schemas.microsoft.com/office/drawing/2014/main" id="{99B38D89-4A52-4874-8852-E2B4D7461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66" y="5084549"/>
              <a:ext cx="927037" cy="1165597"/>
            </a:xfrm>
            <a:prstGeom prst="rect">
              <a:avLst/>
            </a:prstGeom>
            <a:effectLst>
              <a:softEdge rad="63500"/>
            </a:effectLst>
          </p:spPr>
        </p:pic>
        <p:pic>
          <p:nvPicPr>
            <p:cNvPr id="13" name="Picture 12">
              <a:extLst>
                <a:ext uri="{FF2B5EF4-FFF2-40B4-BE49-F238E27FC236}">
                  <a16:creationId xmlns:a16="http://schemas.microsoft.com/office/drawing/2014/main" id="{1A1E6043-AC2D-4D55-B738-53A6B497DAC9}"/>
                </a:ext>
              </a:extLst>
            </p:cNvPr>
            <p:cNvPicPr>
              <a:picLocks noChangeAspect="1"/>
            </p:cNvPicPr>
            <p:nvPr/>
          </p:nvPicPr>
          <p:blipFill rotWithShape="1">
            <a:blip r:embed="rId5"/>
            <a:srcRect l="5187" r="7121" b="16642"/>
            <a:stretch/>
          </p:blipFill>
          <p:spPr>
            <a:xfrm>
              <a:off x="734557" y="3760061"/>
              <a:ext cx="927746" cy="1209331"/>
            </a:xfrm>
            <a:prstGeom prst="rect">
              <a:avLst/>
            </a:prstGeom>
            <a:effectLst>
              <a:softEdge rad="63500"/>
            </a:effectLst>
          </p:spPr>
        </p:pic>
      </p:grpSp>
      <p:sp>
        <p:nvSpPr>
          <p:cNvPr id="8" name="Title 3"/>
          <p:cNvSpPr>
            <a:spLocks noGrp="1"/>
          </p:cNvSpPr>
          <p:nvPr>
            <p:ph type="title"/>
          </p:nvPr>
        </p:nvSpPr>
        <p:spPr>
          <a:xfrm>
            <a:off x="801045" y="68391"/>
            <a:ext cx="8038985" cy="646331"/>
          </a:xfrm>
        </p:spPr>
        <p:txBody>
          <a:bodyPr>
            <a:normAutofit/>
          </a:bodyPr>
          <a:lstStyle/>
          <a:p>
            <a:r>
              <a:rPr lang="en-US" sz="3600" dirty="0" smtClean="0"/>
              <a:t>Navy Leadership Priorities</a:t>
            </a:r>
            <a:endParaRPr lang="en-US" dirty="0"/>
          </a:p>
        </p:txBody>
      </p:sp>
    </p:spTree>
    <p:extLst>
      <p:ext uri="{BB962C8B-B14F-4D97-AF65-F5344CB8AC3E}">
        <p14:creationId xmlns:p14="http://schemas.microsoft.com/office/powerpoint/2010/main" val="417605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B4045EC9-EDEB-47A2-8C53-C691C4A7E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21" y="1373833"/>
            <a:ext cx="1893520" cy="1942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Box 9">
            <a:extLst>
              <a:ext uri="{FF2B5EF4-FFF2-40B4-BE49-F238E27FC236}">
                <a16:creationId xmlns:a16="http://schemas.microsoft.com/office/drawing/2014/main" id="{27D534CF-09B6-486B-8937-5B30051788DC}"/>
              </a:ext>
            </a:extLst>
          </p:cNvPr>
          <p:cNvSpPr txBox="1"/>
          <p:nvPr/>
        </p:nvSpPr>
        <p:spPr>
          <a:xfrm>
            <a:off x="2389188" y="1292225"/>
            <a:ext cx="6415087" cy="2046410"/>
          </a:xfrm>
          <a:prstGeom prst="rect">
            <a:avLst/>
          </a:prstGeom>
          <a:solidFill>
            <a:srgbClr val="193A65"/>
          </a:solidFill>
        </p:spPr>
        <p:txBody>
          <a:bodyPr lIns="101870" tIns="50935" rIns="101870" bIns="50935">
            <a:spAutoFit/>
          </a:bodyPr>
          <a:lstStyle/>
          <a:p>
            <a:pPr marL="0" marR="0" lvl="0" indent="0" algn="l" defTabSz="1018705" rtl="0" eaLnBrk="1" fontAlgn="base" latinLnBrk="0" hangingPunct="1">
              <a:lnSpc>
                <a:spcPts val="2400"/>
              </a:lnSpc>
              <a:spcBef>
                <a:spcPct val="0"/>
              </a:spcBef>
              <a:spcAft>
                <a:spcPct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Arial"/>
                <a:ea typeface="ＭＳ Ｐゴシック" pitchFamily="34" charset="-128"/>
                <a:cs typeface="Tahoma"/>
              </a:rPr>
              <a:t>“We have got to move faster. We have got to learn faster.  We’ve got to adjust our acquisition systems to adopt that technology faster…I need an acquisition system that will allow for quick technology refreshes to continuously improve performance, rather than relying on massive game changers every 20 years”</a:t>
            </a:r>
          </a:p>
          <a:p>
            <a:pPr marL="0" marR="0" lvl="0" indent="0" algn="l" defTabSz="1018705" rtl="0" eaLnBrk="1" fontAlgn="base" latinLnBrk="0" hangingPunct="1">
              <a:lnSpc>
                <a:spcPct val="15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ＭＳ Ｐゴシック" pitchFamily="34" charset="-128"/>
                <a:cs typeface="Tahoma"/>
              </a:rPr>
              <a:t>			</a:t>
            </a:r>
            <a:r>
              <a:rPr kumimoji="0" lang="en-US" sz="2000" b="1" i="0" u="none" strike="noStrike" kern="1200" cap="none" spc="0" normalizeH="0" baseline="0" noProof="0" dirty="0">
                <a:ln>
                  <a:noFill/>
                </a:ln>
                <a:solidFill>
                  <a:prstClr val="white"/>
                </a:solidFill>
                <a:effectLst/>
                <a:uLnTx/>
                <a:uFillTx/>
                <a:latin typeface="Arial"/>
                <a:ea typeface="ＭＳ Ｐゴシック" pitchFamily="34" charset="-128"/>
                <a:cs typeface="Tahoma"/>
              </a:rPr>
              <a:t>- CNO John Richardson</a:t>
            </a:r>
          </a:p>
        </p:txBody>
      </p:sp>
      <p:pic>
        <p:nvPicPr>
          <p:cNvPr id="4" name="Picture 3">
            <a:extLst>
              <a:ext uri="{FF2B5EF4-FFF2-40B4-BE49-F238E27FC236}">
                <a16:creationId xmlns:a16="http://schemas.microsoft.com/office/drawing/2014/main" id="{F460D332-549D-4F3F-ACD2-6B539F9C7502}"/>
              </a:ext>
            </a:extLst>
          </p:cNvPr>
          <p:cNvPicPr>
            <a:picLocks noChangeAspect="1"/>
          </p:cNvPicPr>
          <p:nvPr/>
        </p:nvPicPr>
        <p:blipFill>
          <a:blip r:embed="rId3"/>
          <a:stretch>
            <a:fillRect/>
          </a:stretch>
        </p:blipFill>
        <p:spPr>
          <a:xfrm>
            <a:off x="6888479" y="3754560"/>
            <a:ext cx="1915795" cy="2394743"/>
          </a:xfrm>
          <a:prstGeom prst="rect">
            <a:avLst/>
          </a:prstGeom>
        </p:spPr>
      </p:pic>
      <p:sp>
        <p:nvSpPr>
          <p:cNvPr id="12" name="TextBox 11">
            <a:extLst>
              <a:ext uri="{FF2B5EF4-FFF2-40B4-BE49-F238E27FC236}">
                <a16:creationId xmlns:a16="http://schemas.microsoft.com/office/drawing/2014/main" id="{0C702C19-597A-44D7-8D0E-22F91CFE5B0F}"/>
              </a:ext>
            </a:extLst>
          </p:cNvPr>
          <p:cNvSpPr txBox="1"/>
          <p:nvPr/>
        </p:nvSpPr>
        <p:spPr>
          <a:xfrm>
            <a:off x="282258" y="3754560"/>
            <a:ext cx="6415087" cy="2411189"/>
          </a:xfrm>
          <a:prstGeom prst="rect">
            <a:avLst/>
          </a:prstGeom>
          <a:solidFill>
            <a:srgbClr val="193A65"/>
          </a:solidFill>
        </p:spPr>
        <p:txBody>
          <a:bodyPr lIns="101870" tIns="50935" rIns="101870" bIns="50935">
            <a:sp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Arial"/>
                <a:ea typeface="ＭＳ Ｐゴシック" pitchFamily="34" charset="-128"/>
                <a:cs typeface="Tahoma"/>
              </a:rPr>
              <a:t>Deliver new Capabilities with Increased Speed.</a:t>
            </a:r>
          </a:p>
          <a:p>
            <a:pPr marL="0" marR="0" lvl="0" indent="0" algn="l" defTabSz="914400" rtl="0" eaLnBrk="0" fontAlgn="base" latinLnBrk="0" hangingPunct="0">
              <a:lnSpc>
                <a:spcPts val="3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Arial"/>
                <a:ea typeface="ＭＳ Ｐゴシック" pitchFamily="34" charset="-128"/>
                <a:cs typeface="Tahoma"/>
              </a:rPr>
              <a:t>Keystone Metric: On-time delivery of effective and sustainable systems. We will increase speed of capability delivery. Measure: Reduce acquisition cycle time by 10 percent each year.</a:t>
            </a:r>
          </a:p>
          <a:p>
            <a:pPr marL="0" marR="0" lvl="0" indent="0" algn="l" defTabSz="1018705" rtl="0" eaLnBrk="1" fontAlgn="base" latinLnBrk="0" hangingPunct="1">
              <a:lnSpc>
                <a:spcPct val="100000"/>
              </a:lnSpc>
              <a:spcBef>
                <a:spcPts val="6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ＭＳ Ｐゴシック" pitchFamily="34" charset="-128"/>
                <a:cs typeface="Tahoma"/>
              </a:rPr>
              <a:t>			</a:t>
            </a:r>
            <a:r>
              <a:rPr kumimoji="0" lang="en-US" sz="2000" b="1" i="0" u="none" strike="noStrike" kern="1200" cap="none" spc="0" normalizeH="0" baseline="0" noProof="0" dirty="0">
                <a:ln>
                  <a:noFill/>
                </a:ln>
                <a:solidFill>
                  <a:prstClr val="white"/>
                </a:solidFill>
                <a:effectLst/>
                <a:uLnTx/>
                <a:uFillTx/>
                <a:latin typeface="Arial"/>
                <a:ea typeface="ＭＳ Ｐゴシック" pitchFamily="34" charset="-128"/>
                <a:cs typeface="Tahoma"/>
              </a:rPr>
              <a:t>- VADM G. Dean Peters</a:t>
            </a:r>
          </a:p>
        </p:txBody>
      </p:sp>
      <p:sp>
        <p:nvSpPr>
          <p:cNvPr id="7" name="Title 3"/>
          <p:cNvSpPr>
            <a:spLocks noGrp="1"/>
          </p:cNvSpPr>
          <p:nvPr>
            <p:ph type="title"/>
          </p:nvPr>
        </p:nvSpPr>
        <p:spPr>
          <a:xfrm>
            <a:off x="801045" y="68391"/>
            <a:ext cx="8038985" cy="646331"/>
          </a:xfrm>
        </p:spPr>
        <p:txBody>
          <a:bodyPr>
            <a:normAutofit/>
          </a:bodyPr>
          <a:lstStyle/>
          <a:p>
            <a:r>
              <a:rPr lang="en-US" sz="3600" dirty="0" smtClean="0"/>
              <a:t>Strategic Imperatives</a:t>
            </a:r>
            <a:endParaRPr lang="en-US" sz="3600" dirty="0"/>
          </a:p>
        </p:txBody>
      </p:sp>
    </p:spTree>
    <p:extLst>
      <p:ext uri="{BB962C8B-B14F-4D97-AF65-F5344CB8AC3E}">
        <p14:creationId xmlns:p14="http://schemas.microsoft.com/office/powerpoint/2010/main" val="2719635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45" y="68391"/>
            <a:ext cx="8038985" cy="646331"/>
          </a:xfrm>
        </p:spPr>
        <p:txBody>
          <a:bodyPr>
            <a:normAutofit/>
          </a:bodyPr>
          <a:lstStyle/>
          <a:p>
            <a:r>
              <a:rPr lang="en-US" sz="3600" dirty="0" smtClean="0"/>
              <a:t>PMA-202 </a:t>
            </a:r>
            <a:r>
              <a:rPr lang="en-US" sz="3600" dirty="0"/>
              <a:t>Aircrew Systems</a:t>
            </a:r>
          </a:p>
        </p:txBody>
      </p:sp>
      <p:sp>
        <p:nvSpPr>
          <p:cNvPr id="9" name="TextBox 8"/>
          <p:cNvSpPr txBox="1"/>
          <p:nvPr/>
        </p:nvSpPr>
        <p:spPr>
          <a:xfrm>
            <a:off x="642919" y="915476"/>
            <a:ext cx="7762851"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kern="0" dirty="0" smtClean="0">
                <a:solidFill>
                  <a:srgbClr val="002060"/>
                </a:solidFill>
                <a:latin typeface="Arial" panose="020B0604020202020204" pitchFamily="34" charset="0"/>
                <a:cs typeface="Arial" panose="020B0604020202020204" pitchFamily="34" charset="0"/>
              </a:rPr>
              <a:t>E</a:t>
            </a:r>
            <a:r>
              <a:rPr kumimoji="0" lang="en-US" altLang="en-US" i="0" u="none" strike="noStrike" kern="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ffective</a:t>
            </a:r>
            <a:r>
              <a:rPr kumimoji="0" lang="en-US" altLang="en-US"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and affordable systems supporting aircrew and flight deck maintainer safety, survivability and mission enhancing core capabilities</a:t>
            </a:r>
          </a:p>
        </p:txBody>
      </p:sp>
      <p:sp>
        <p:nvSpPr>
          <p:cNvPr id="12" name="Content Placeholder 6"/>
          <p:cNvSpPr txBox="1">
            <a:spLocks/>
          </p:cNvSpPr>
          <p:nvPr/>
        </p:nvSpPr>
        <p:spPr>
          <a:xfrm>
            <a:off x="1868358" y="1815123"/>
            <a:ext cx="5407284" cy="4966677"/>
          </a:xfrm>
          <a:prstGeom prst="rect">
            <a:avLst/>
          </a:prstGeom>
          <a:ln w="25400">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altLang="en-US" sz="1800" b="1" i="0" u="none" strike="noStrike" kern="1200" cap="none" spc="0" normalizeH="0" baseline="0" noProof="0" dirty="0" smtClean="0">
                <a:ln>
                  <a:noFill/>
                </a:ln>
                <a:solidFill>
                  <a:srgbClr val="002060"/>
                </a:solidFill>
                <a:effectLst/>
                <a:uLnTx/>
                <a:uFillTx/>
                <a:latin typeface="Arial"/>
                <a:ea typeface="+mn-ea"/>
                <a:cs typeface="+mn-cs"/>
              </a:rPr>
              <a:t>Program Manager: Captain Tom Heck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1800" b="1" i="0" u="none" strike="noStrike" kern="1200" cap="none" spc="0" normalizeH="0" baseline="0" noProof="0" dirty="0" smtClean="0">
              <a:ln>
                <a:noFill/>
              </a:ln>
              <a:solidFill>
                <a:srgbClr val="002060"/>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1" i="0" u="none" strike="noStrike" kern="1200" cap="none" spc="0" normalizeH="0" baseline="0" noProof="0" dirty="0" smtClean="0">
                <a:ln>
                  <a:noFill/>
                </a:ln>
                <a:solidFill>
                  <a:srgbClr val="002060"/>
                </a:solidFill>
                <a:effectLst/>
                <a:uLnTx/>
                <a:uFillTx/>
                <a:latin typeface="Arial"/>
                <a:ea typeface="+mn-ea"/>
                <a:cs typeface="+mn-cs"/>
              </a:rPr>
              <a:t>Personnel Protection Equipment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400" b="0" i="0" u="none" strike="noStrike" kern="1200" cap="none" spc="0" normalizeH="0" baseline="0" noProof="0" dirty="0" smtClean="0">
                <a:ln>
                  <a:noFill/>
                </a:ln>
                <a:solidFill>
                  <a:srgbClr val="002060"/>
                </a:solidFill>
                <a:effectLst/>
                <a:uLnTx/>
                <a:uFillTx/>
                <a:latin typeface="Arial"/>
                <a:ea typeface="+mn-ea"/>
                <a:cs typeface="+mn-cs"/>
              </a:rPr>
              <a:t>Flight clothing</a:t>
            </a:r>
            <a:r>
              <a:rPr kumimoji="0" lang="en-US" altLang="en-US" sz="1400" b="0" i="0" u="none" strike="noStrike" kern="1200" cap="none" spc="0" normalizeH="0" noProof="0" dirty="0" smtClean="0">
                <a:ln>
                  <a:noFill/>
                </a:ln>
                <a:solidFill>
                  <a:srgbClr val="002060"/>
                </a:solidFill>
                <a:effectLst/>
                <a:uLnTx/>
                <a:uFillTx/>
                <a:latin typeface="Arial"/>
                <a:ea typeface="+mn-ea"/>
                <a:cs typeface="+mn-cs"/>
              </a:rPr>
              <a:t> &amp; </a:t>
            </a:r>
            <a:r>
              <a:rPr kumimoji="0" lang="en-US" altLang="en-US" sz="1400" b="0" i="0" u="none" strike="noStrike" kern="1200" cap="none" spc="0" normalizeH="0" baseline="0" noProof="0" dirty="0" smtClean="0">
                <a:ln>
                  <a:noFill/>
                </a:ln>
                <a:solidFill>
                  <a:srgbClr val="002060"/>
                </a:solidFill>
                <a:effectLst/>
                <a:uLnTx/>
                <a:uFillTx/>
                <a:latin typeface="Arial"/>
                <a:ea typeface="+mn-ea"/>
                <a:cs typeface="+mn-cs"/>
              </a:rPr>
              <a:t>Anti-Exposure systems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400" b="0" i="0" u="none" strike="noStrike" kern="1200" cap="none" spc="0" normalizeH="0" baseline="0" noProof="0" dirty="0" smtClean="0">
                <a:ln>
                  <a:noFill/>
                </a:ln>
                <a:solidFill>
                  <a:srgbClr val="002060"/>
                </a:solidFill>
                <a:effectLst/>
                <a:uLnTx/>
                <a:uFillTx/>
                <a:latin typeface="Arial"/>
                <a:ea typeface="+mn-ea"/>
                <a:cs typeface="+mn-cs"/>
              </a:rPr>
              <a:t>Flight Deck Cranial</a:t>
            </a:r>
            <a:r>
              <a:rPr kumimoji="0" lang="en-US" altLang="en-US" sz="1400" b="0" i="0" u="none" strike="noStrike" kern="1200" cap="none" spc="0" normalizeH="0" noProof="0" dirty="0" smtClean="0">
                <a:ln>
                  <a:noFill/>
                </a:ln>
                <a:solidFill>
                  <a:srgbClr val="002060"/>
                </a:solidFill>
                <a:effectLst/>
                <a:uLnTx/>
                <a:uFillTx/>
                <a:latin typeface="Arial"/>
                <a:ea typeface="+mn-ea"/>
                <a:cs typeface="+mn-cs"/>
              </a:rPr>
              <a:t> &amp; </a:t>
            </a:r>
            <a:r>
              <a:rPr kumimoji="0" lang="en-US" altLang="en-US" sz="1400" b="0" i="0" u="none" strike="noStrike" kern="1200" cap="none" spc="0" normalizeH="0" baseline="0" noProof="0" dirty="0" smtClean="0">
                <a:ln>
                  <a:noFill/>
                </a:ln>
                <a:solidFill>
                  <a:srgbClr val="002060"/>
                </a:solidFill>
                <a:effectLst/>
                <a:uLnTx/>
                <a:uFillTx/>
                <a:latin typeface="Arial"/>
                <a:ea typeface="+mn-ea"/>
                <a:cs typeface="+mn-cs"/>
              </a:rPr>
              <a:t>Hearing Protection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en-US" sz="1400" b="0" dirty="0" err="1" smtClean="0">
                <a:solidFill>
                  <a:srgbClr val="002060"/>
                </a:solidFill>
                <a:latin typeface="Arial"/>
              </a:rPr>
              <a:t>Chem</a:t>
            </a:r>
            <a:r>
              <a:rPr lang="en-US" altLang="en-US" sz="1400" b="0" dirty="0" smtClean="0">
                <a:solidFill>
                  <a:srgbClr val="002060"/>
                </a:solidFill>
                <a:latin typeface="Arial"/>
              </a:rPr>
              <a:t> Bio Joint Service Aircrew Mask</a:t>
            </a:r>
            <a:endParaRPr kumimoji="0" lang="en-US" altLang="en-US" sz="1400" b="1" i="0" u="none" strike="noStrike" kern="1200" cap="none" spc="0" normalizeH="0" baseline="0" noProof="0" dirty="0" smtClean="0">
              <a:ln>
                <a:noFill/>
              </a:ln>
              <a:solidFill>
                <a:srgbClr val="002060"/>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1" i="0" u="none" strike="noStrike" kern="1200" cap="none" spc="0" normalizeH="0" baseline="0" noProof="0" dirty="0" smtClean="0">
                <a:ln>
                  <a:noFill/>
                </a:ln>
                <a:solidFill>
                  <a:srgbClr val="002060"/>
                </a:solidFill>
                <a:effectLst/>
                <a:uLnTx/>
                <a:uFillTx/>
                <a:latin typeface="Arial"/>
                <a:ea typeface="+mn-ea"/>
                <a:cs typeface="+mn-cs"/>
              </a:rPr>
              <a:t>Combat Survivability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400" b="0" i="0" u="none" strike="noStrike" kern="1200" cap="none" spc="0" normalizeH="0" baseline="0" noProof="0" dirty="0" smtClean="0">
                <a:ln>
                  <a:noFill/>
                </a:ln>
                <a:solidFill>
                  <a:srgbClr val="002060"/>
                </a:solidFill>
                <a:effectLst/>
                <a:uLnTx/>
                <a:uFillTx/>
                <a:latin typeface="Arial"/>
                <a:ea typeface="+mn-ea"/>
                <a:cs typeface="+mn-cs"/>
              </a:rPr>
              <a:t>Oxygen Generation &amp; System Enhancements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en-US" sz="1400" b="0" dirty="0" smtClean="0">
                <a:solidFill>
                  <a:srgbClr val="002060"/>
                </a:solidFill>
                <a:latin typeface="Arial"/>
              </a:rPr>
              <a:t>Laser Eye Protection</a:t>
            </a:r>
            <a:endParaRPr kumimoji="0" lang="en-US" altLang="en-US" sz="1400" b="1" i="0" u="none" strike="noStrike" kern="1200" cap="none" spc="0" normalizeH="0" baseline="0" noProof="0" dirty="0" smtClean="0">
              <a:ln>
                <a:noFill/>
              </a:ln>
              <a:solidFill>
                <a:srgbClr val="002060"/>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1" i="0" u="none" strike="noStrike" kern="1200" cap="none" spc="0" normalizeH="0" baseline="0" noProof="0" dirty="0" smtClean="0">
                <a:ln>
                  <a:noFill/>
                </a:ln>
                <a:solidFill>
                  <a:srgbClr val="002060"/>
                </a:solidFill>
                <a:effectLst/>
                <a:uLnTx/>
                <a:uFillTx/>
                <a:latin typeface="Arial"/>
                <a:ea typeface="+mn-ea"/>
                <a:cs typeface="+mn-cs"/>
              </a:rPr>
              <a:t>Performance Force Multipliers</a:t>
            </a:r>
          </a:p>
          <a:p>
            <a:pPr lvl="1" fontAlgn="auto">
              <a:spcAft>
                <a:spcPts val="0"/>
              </a:spcAft>
            </a:pPr>
            <a:r>
              <a:rPr lang="en-US" altLang="en-US" sz="1400" b="0" dirty="0" smtClean="0">
                <a:solidFill>
                  <a:srgbClr val="002060"/>
                </a:solidFill>
                <a:latin typeface="Arial" panose="020B0604020202020204" pitchFamily="34" charset="0"/>
                <a:cs typeface="Arial" panose="020B0604020202020204" pitchFamily="34" charset="0"/>
              </a:rPr>
              <a:t>Helmet Mounted Displays</a:t>
            </a:r>
          </a:p>
          <a:p>
            <a:pPr lvl="1" fontAlgn="auto">
              <a:spcAft>
                <a:spcPts val="0"/>
              </a:spcAft>
            </a:pPr>
            <a:r>
              <a:rPr lang="en-US" altLang="en-US" sz="1400" b="0" dirty="0" smtClean="0">
                <a:solidFill>
                  <a:srgbClr val="002060"/>
                </a:solidFill>
                <a:latin typeface="Arial" panose="020B0604020202020204" pitchFamily="34" charset="0"/>
                <a:cs typeface="Arial" panose="020B0604020202020204" pitchFamily="34" charset="0"/>
              </a:rPr>
              <a:t>Night </a:t>
            </a:r>
            <a:r>
              <a:rPr lang="en-US" altLang="en-US" sz="1400" b="0" dirty="0">
                <a:solidFill>
                  <a:srgbClr val="002060"/>
                </a:solidFill>
                <a:latin typeface="Arial" panose="020B0604020202020204" pitchFamily="34" charset="0"/>
                <a:cs typeface="Arial" panose="020B0604020202020204" pitchFamily="34" charset="0"/>
              </a:rPr>
              <a:t>Vision </a:t>
            </a:r>
            <a:r>
              <a:rPr lang="en-US" altLang="en-US" sz="1400" b="0" dirty="0" smtClean="0">
                <a:solidFill>
                  <a:srgbClr val="002060"/>
                </a:solidFill>
                <a:latin typeface="Arial" panose="020B0604020202020204" pitchFamily="34" charset="0"/>
                <a:cs typeface="Arial" panose="020B0604020202020204" pitchFamily="34" charset="0"/>
              </a:rPr>
              <a:t>Enhancement Devices</a:t>
            </a:r>
            <a:endParaRPr lang="en-US" altLang="en-US" sz="1400" b="0" dirty="0">
              <a:solidFill>
                <a:srgbClr val="002060"/>
              </a:solidFill>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Enhanced Visual Acuity</a:t>
            </a:r>
            <a:endParaRPr kumimoji="0" lang="en-US" altLang="en-US" sz="1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lvl="0" fontAlgn="auto">
              <a:spcAft>
                <a:spcPts val="0"/>
              </a:spcAft>
            </a:pPr>
            <a:r>
              <a:rPr lang="en-US" altLang="en-US" sz="1600" dirty="0" smtClean="0">
                <a:solidFill>
                  <a:srgbClr val="002060"/>
                </a:solidFill>
                <a:latin typeface="Arial" panose="020B0604020202020204" pitchFamily="34" charset="0"/>
                <a:cs typeface="Arial" panose="020B0604020202020204" pitchFamily="34" charset="0"/>
              </a:rPr>
              <a:t>Escape</a:t>
            </a:r>
            <a:r>
              <a:rPr lang="en-US" altLang="en-US" sz="1600" dirty="0">
                <a:solidFill>
                  <a:srgbClr val="002060"/>
                </a:solidFill>
                <a:latin typeface="Arial" panose="020B0604020202020204" pitchFamily="34" charset="0"/>
                <a:cs typeface="Arial" panose="020B0604020202020204" pitchFamily="34" charset="0"/>
              </a:rPr>
              <a:t>, Egress, Evasion &amp; Recovery</a:t>
            </a:r>
          </a:p>
          <a:p>
            <a:pPr lvl="1" fontAlgn="auto">
              <a:spcAft>
                <a:spcPts val="0"/>
              </a:spcAft>
            </a:pPr>
            <a:r>
              <a:rPr lang="en-US" altLang="en-US" sz="1400" b="0" dirty="0">
                <a:solidFill>
                  <a:srgbClr val="002060"/>
                </a:solidFill>
                <a:latin typeface="Arial" panose="020B0604020202020204" pitchFamily="34" charset="0"/>
                <a:cs typeface="Arial" panose="020B0604020202020204" pitchFamily="34" charset="0"/>
              </a:rPr>
              <a:t>Navy Common Ejection Seat</a:t>
            </a:r>
          </a:p>
          <a:p>
            <a:pPr lvl="1" fontAlgn="auto">
              <a:spcAft>
                <a:spcPts val="0"/>
              </a:spcAft>
            </a:pPr>
            <a:r>
              <a:rPr lang="en-US" altLang="en-US" sz="1400" b="0" dirty="0">
                <a:solidFill>
                  <a:srgbClr val="002060"/>
                </a:solidFill>
                <a:latin typeface="Arial" panose="020B0604020202020204" pitchFamily="34" charset="0"/>
                <a:cs typeface="Arial" panose="020B0604020202020204" pitchFamily="34" charset="0"/>
              </a:rPr>
              <a:t>Combat Survival </a:t>
            </a:r>
            <a:r>
              <a:rPr lang="en-US" altLang="en-US" sz="1400" b="0" dirty="0" smtClean="0">
                <a:solidFill>
                  <a:srgbClr val="002060"/>
                </a:solidFill>
                <a:latin typeface="Arial" panose="020B0604020202020204" pitchFamily="34" charset="0"/>
                <a:cs typeface="Arial" panose="020B0604020202020204" pitchFamily="34" charset="0"/>
              </a:rPr>
              <a:t>Radio</a:t>
            </a:r>
            <a:endParaRPr lang="en-US" altLang="en-US" sz="1400" b="0" dirty="0">
              <a:solidFill>
                <a:srgbClr val="00206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63"/>
          <a:stretch/>
        </p:blipFill>
        <p:spPr bwMode="auto">
          <a:xfrm>
            <a:off x="6297999" y="4676384"/>
            <a:ext cx="2637646" cy="17739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amanda.neumann\Desktop\MV-22%20&amp;%20S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000" y="2200862"/>
            <a:ext cx="2637646" cy="2297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amanda.neumann\Desktop\ab704daa2a2e471e84192751951f07a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2" y="4184795"/>
            <a:ext cx="1772655" cy="2363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amanda.neumann\Desktop\JHMCS%20NVC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5" y="2200863"/>
            <a:ext cx="1762183" cy="1906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9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8156" y="928353"/>
            <a:ext cx="3395844" cy="27143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6" y="892682"/>
            <a:ext cx="3245893" cy="24056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30994"/>
            <a:ext cx="3459707" cy="23508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9350" y="892682"/>
            <a:ext cx="3886200" cy="211721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 y="5163284"/>
            <a:ext cx="2361236" cy="136021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7360" y="2854420"/>
            <a:ext cx="3322614" cy="198477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5025" y="2805275"/>
            <a:ext cx="3731171" cy="217010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7426" y="4888234"/>
            <a:ext cx="3549934" cy="163526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7133" y="4839197"/>
            <a:ext cx="3412841" cy="1707786"/>
          </a:xfrm>
          <a:prstGeom prst="rect">
            <a:avLst/>
          </a:prstGeom>
        </p:spPr>
      </p:pic>
      <p:sp>
        <p:nvSpPr>
          <p:cNvPr id="13" name="Title 1"/>
          <p:cNvSpPr>
            <a:spLocks noGrp="1"/>
          </p:cNvSpPr>
          <p:nvPr>
            <p:ph type="title"/>
          </p:nvPr>
        </p:nvSpPr>
        <p:spPr/>
        <p:txBody>
          <a:bodyPr/>
          <a:lstStyle/>
          <a:p>
            <a:r>
              <a:rPr lang="en-US" sz="3200" dirty="0" smtClean="0"/>
              <a:t>Today’s Operating </a:t>
            </a:r>
            <a:r>
              <a:rPr lang="en-US" sz="3200" dirty="0"/>
              <a:t>Environment</a:t>
            </a:r>
            <a:endParaRPr lang="en-US" dirty="0"/>
          </a:p>
        </p:txBody>
      </p:sp>
    </p:spTree>
    <p:extLst>
      <p:ext uri="{BB962C8B-B14F-4D97-AF65-F5344CB8AC3E}">
        <p14:creationId xmlns:p14="http://schemas.microsoft.com/office/powerpoint/2010/main" val="264502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45" y="192216"/>
            <a:ext cx="8038985" cy="646331"/>
          </a:xfrm>
        </p:spPr>
        <p:txBody>
          <a:bodyPr>
            <a:normAutofit fontScale="90000"/>
          </a:bodyPr>
          <a:lstStyle/>
          <a:p>
            <a:r>
              <a:rPr lang="en-US" sz="3200" dirty="0" smtClean="0"/>
              <a:t>Aviation Life Support Systems Challenges</a:t>
            </a:r>
            <a:endParaRPr lang="en-US" dirty="0"/>
          </a:p>
        </p:txBody>
      </p:sp>
      <p:sp>
        <p:nvSpPr>
          <p:cNvPr id="3" name="Content Placeholder 2"/>
          <p:cNvSpPr>
            <a:spLocks noGrp="1"/>
          </p:cNvSpPr>
          <p:nvPr>
            <p:ph idx="1"/>
          </p:nvPr>
        </p:nvSpPr>
        <p:spPr>
          <a:xfrm>
            <a:off x="303969" y="1584457"/>
            <a:ext cx="8536062" cy="4063868"/>
          </a:xfrm>
        </p:spPr>
        <p:txBody>
          <a:bodyPr>
            <a:normAutofit/>
          </a:bodyPr>
          <a:lstStyle/>
          <a:p>
            <a:r>
              <a:rPr lang="en-US" sz="2600" b="1" dirty="0"/>
              <a:t>Mission lengths have doubled</a:t>
            </a:r>
          </a:p>
          <a:p>
            <a:r>
              <a:rPr lang="en-US" sz="2600" b="1" dirty="0"/>
              <a:t>Aircrew workloads have significantly increased</a:t>
            </a:r>
          </a:p>
          <a:p>
            <a:r>
              <a:rPr lang="en-US" sz="2600" b="1" dirty="0"/>
              <a:t>Aircrew &amp; troops are carrying mission gear loads that exceed seat designs</a:t>
            </a:r>
          </a:p>
          <a:p>
            <a:r>
              <a:rPr lang="en-US" sz="2600" b="1" dirty="0"/>
              <a:t>Aircraft environments are getting louder</a:t>
            </a:r>
          </a:p>
          <a:p>
            <a:r>
              <a:rPr lang="en-US" sz="2600" b="1" dirty="0"/>
              <a:t>Platform airframe Oxygen provision systems have aged </a:t>
            </a:r>
          </a:p>
          <a:p>
            <a:r>
              <a:rPr lang="en-US" sz="2600" b="1" dirty="0"/>
              <a:t>New threats have materialized (dazzling, degraded visual environments</a:t>
            </a:r>
          </a:p>
        </p:txBody>
      </p:sp>
    </p:spTree>
    <p:extLst>
      <p:ext uri="{BB962C8B-B14F-4D97-AF65-F5344CB8AC3E}">
        <p14:creationId xmlns:p14="http://schemas.microsoft.com/office/powerpoint/2010/main" val="99664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45" y="68391"/>
            <a:ext cx="8038985" cy="1104426"/>
          </a:xfrm>
        </p:spPr>
        <p:txBody>
          <a:bodyPr>
            <a:noAutofit/>
          </a:bodyPr>
          <a:lstStyle/>
          <a:p>
            <a:r>
              <a:rPr lang="en-US" sz="3200" dirty="0"/>
              <a:t>Collaboration is Key to Program Success</a:t>
            </a:r>
            <a:endParaRPr lang="en-US" sz="3200" dirty="0"/>
          </a:p>
        </p:txBody>
      </p:sp>
      <p:sp>
        <p:nvSpPr>
          <p:cNvPr id="5" name="Rectangle 4"/>
          <p:cNvSpPr/>
          <p:nvPr/>
        </p:nvSpPr>
        <p:spPr>
          <a:xfrm>
            <a:off x="406055" y="1350201"/>
            <a:ext cx="8549102" cy="4557017"/>
          </a:xfrm>
          <a:prstGeom prst="rect">
            <a:avLst/>
          </a:prstGeom>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E</a:t>
            </a: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nsure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synergy between </a:t>
            </a: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the Program Office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and Industry representatives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Incorporate Industry comments into the </a:t>
            </a: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development process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Communicate interoperability and open standards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Communicate program requirements and </a:t>
            </a: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schedules</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Gain a better understanding of </a:t>
            </a: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Industry technologies and developments</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Provide updates to Industry on </a:t>
            </a: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program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requirements</a:t>
            </a: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and acquisitions</a:t>
            </a:r>
          </a:p>
        </p:txBody>
      </p:sp>
    </p:spTree>
    <p:extLst>
      <p:ext uri="{BB962C8B-B14F-4D97-AF65-F5344CB8AC3E}">
        <p14:creationId xmlns:p14="http://schemas.microsoft.com/office/powerpoint/2010/main" val="35321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dirty="0" smtClean="0"/>
              <a:t>Industry-Government Partnership</a:t>
            </a:r>
            <a:endParaRPr lang="en-US" sz="3200" dirty="0"/>
          </a:p>
        </p:txBody>
      </p:sp>
      <p:pic>
        <p:nvPicPr>
          <p:cNvPr id="18" name="Content Placeholder 1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31421" y="982760"/>
            <a:ext cx="5937576" cy="2345342"/>
          </a:xfrm>
        </p:spPr>
      </p:pic>
      <p:sp>
        <p:nvSpPr>
          <p:cNvPr id="20" name="Text Placeholder 19"/>
          <p:cNvSpPr>
            <a:spLocks noGrp="1"/>
          </p:cNvSpPr>
          <p:nvPr>
            <p:ph type="body" sz="quarter" idx="3"/>
          </p:nvPr>
        </p:nvSpPr>
        <p:spPr>
          <a:xfrm>
            <a:off x="858846" y="3374929"/>
            <a:ext cx="7533120" cy="649862"/>
          </a:xfrm>
        </p:spPr>
        <p:txBody>
          <a:bodyPr/>
          <a:lstStyle/>
          <a:p>
            <a:r>
              <a:rPr lang="en-US" i="1" dirty="0" smtClean="0"/>
              <a:t>Going Forward….</a:t>
            </a:r>
            <a:endParaRPr lang="en-US" i="1" dirty="0"/>
          </a:p>
        </p:txBody>
      </p:sp>
      <p:sp>
        <p:nvSpPr>
          <p:cNvPr id="21" name="Content Placeholder 20"/>
          <p:cNvSpPr>
            <a:spLocks noGrp="1"/>
          </p:cNvSpPr>
          <p:nvPr>
            <p:ph sz="quarter" idx="4"/>
          </p:nvPr>
        </p:nvSpPr>
        <p:spPr>
          <a:xfrm>
            <a:off x="858846" y="4101971"/>
            <a:ext cx="7533120" cy="1931356"/>
          </a:xfrm>
        </p:spPr>
        <p:txBody>
          <a:bodyPr>
            <a:normAutofit/>
          </a:bodyPr>
          <a:lstStyle/>
          <a:p>
            <a:r>
              <a:rPr lang="en-US" dirty="0" smtClean="0"/>
              <a:t>Communicate early &amp; often</a:t>
            </a:r>
          </a:p>
          <a:p>
            <a:r>
              <a:rPr lang="en-US" dirty="0" smtClean="0"/>
              <a:t>Define / Clarify Government intent</a:t>
            </a:r>
          </a:p>
          <a:p>
            <a:r>
              <a:rPr lang="en-US" dirty="0" smtClean="0"/>
              <a:t>Reduce cycle time / feedback loops</a:t>
            </a:r>
          </a:p>
          <a:p>
            <a:r>
              <a:rPr lang="en-US" dirty="0" smtClean="0"/>
              <a:t>Deliver capability with greater speed</a:t>
            </a:r>
            <a:endParaRPr lang="en-US" dirty="0"/>
          </a:p>
        </p:txBody>
      </p:sp>
      <p:sp>
        <p:nvSpPr>
          <p:cNvPr id="6" name="Slide Number Placeholder 5"/>
          <p:cNvSpPr>
            <a:spLocks noGrp="1"/>
          </p:cNvSpPr>
          <p:nvPr>
            <p:ph type="sldNum" sz="quarter" idx="11"/>
          </p:nvPr>
        </p:nvSpPr>
        <p:spPr>
          <a:xfrm>
            <a:off x="3495675" y="6629239"/>
            <a:ext cx="2133600" cy="233680"/>
          </a:xfrm>
        </p:spPr>
        <p:txBody>
          <a:bodyPr/>
          <a:lstStyle/>
          <a:p>
            <a:fld id="{FC2E114B-E2B2-4115-9F42-B354EA0B1697}" type="slidenum">
              <a:rPr lang="en-US" smtClean="0"/>
              <a:pPr/>
              <a:t>9</a:t>
            </a:fld>
            <a:endParaRPr lang="en-US" dirty="0"/>
          </a:p>
        </p:txBody>
      </p:sp>
      <p:sp>
        <p:nvSpPr>
          <p:cNvPr id="2" name="Footer Placeholder 1"/>
          <p:cNvSpPr>
            <a:spLocks noGrp="1"/>
          </p:cNvSpPr>
          <p:nvPr>
            <p:ph type="ftr" sz="quarter" idx="10"/>
          </p:nvPr>
        </p:nvSpPr>
        <p:spPr/>
        <p:txBody>
          <a:bodyPr/>
          <a:lstStyle/>
          <a:p>
            <a:r>
              <a:rPr lang="en-US" smtClean="0"/>
              <a:t>Distribution Statement D, UNCLASSIFIED//FOR OFFICIAL USE ONLY </a:t>
            </a:r>
            <a:endParaRPr lang="en-US" dirty="0"/>
          </a:p>
        </p:txBody>
      </p:sp>
    </p:spTree>
    <p:extLst>
      <p:ext uri="{BB962C8B-B14F-4D97-AF65-F5344CB8AC3E}">
        <p14:creationId xmlns:p14="http://schemas.microsoft.com/office/powerpoint/2010/main" val="1280401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NAVAIR_Brief_Title_Slide">
  <a:themeElements>
    <a:clrScheme name="NAVAIR">
      <a:dk1>
        <a:srgbClr val="002060"/>
      </a:dk1>
      <a:lt1>
        <a:sysClr val="window" lastClr="FFFFFF"/>
      </a:lt1>
      <a:dk2>
        <a:srgbClr val="000000"/>
      </a:dk2>
      <a:lt2>
        <a:srgbClr val="CCD2E2"/>
      </a:lt2>
      <a:accent1>
        <a:srgbClr val="0066CC"/>
      </a:accent1>
      <a:accent2>
        <a:srgbClr val="8DB3E2"/>
      </a:accent2>
      <a:accent3>
        <a:srgbClr val="009999"/>
      </a:accent3>
      <a:accent4>
        <a:srgbClr val="0000FF"/>
      </a:accent4>
      <a:accent5>
        <a:srgbClr val="0099CC"/>
      </a:accent5>
      <a:accent6>
        <a:srgbClr val="FFFFCC"/>
      </a:accent6>
      <a:hlink>
        <a:srgbClr val="002060"/>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b="0" dirty="0" smtClean="0">
            <a:solidFill>
              <a:schemeClr val="tx1"/>
            </a:solidFill>
          </a:defRPr>
        </a:defPPr>
      </a:lstStyle>
    </a:txDef>
  </a:objectDefaults>
  <a:extraClrSchemeLst/>
  <a:extLst>
    <a:ext uri="{05A4C25C-085E-4340-85A3-A5531E510DB2}">
      <thm15:themeFamily xmlns:thm15="http://schemas.microsoft.com/office/thememl/2012/main" name="Presentation2" id="{EB7A9CA1-3C4F-4F21-AB3A-9CA7C0B8DF05}" vid="{12373A1C-1916-4E41-B0E7-3ACBC5248FB5}"/>
    </a:ext>
  </a:extLst>
</a:theme>
</file>

<file path=ppt/theme/theme2.xml><?xml version="1.0" encoding="utf-8"?>
<a:theme xmlns:a="http://schemas.openxmlformats.org/drawingml/2006/main" name="NAVAIR_Brief_Internal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AVAIR_Brief_Internal_Slides with Config Stat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AVAIR_Brief_Transition_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NAVAIR">
      <a:dk1>
        <a:srgbClr val="002060"/>
      </a:dk1>
      <a:lt1>
        <a:srgbClr val="000000"/>
      </a:lt1>
      <a:dk2>
        <a:srgbClr val="FFFFFF"/>
      </a:dk2>
      <a:lt2>
        <a:srgbClr val="99CCFF"/>
      </a:lt2>
      <a:accent1>
        <a:srgbClr val="0066CC"/>
      </a:accent1>
      <a:accent2>
        <a:srgbClr val="009999"/>
      </a:accent2>
      <a:accent3>
        <a:srgbClr val="CCECFF"/>
      </a:accent3>
      <a:accent4>
        <a:srgbClr val="0000FF"/>
      </a:accent4>
      <a:accent5>
        <a:srgbClr val="0099CC"/>
      </a:accent5>
      <a:accent6>
        <a:srgbClr val="FFFFCC"/>
      </a:accent6>
      <a:hlink>
        <a:srgbClr val="0000FF"/>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TotalTime>
  <Pages>24</Pages>
  <Words>610</Words>
  <Application>Microsoft Office PowerPoint</Application>
  <PresentationFormat>On-screen Show (4:3)</PresentationFormat>
  <Paragraphs>74</Paragraphs>
  <Slides>9</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9</vt:i4>
      </vt:variant>
    </vt:vector>
  </HeadingPairs>
  <TitlesOfParts>
    <vt:vector size="23" baseType="lpstr">
      <vt:lpstr>ＭＳ Ｐゴシック</vt:lpstr>
      <vt:lpstr>ＭＳ Ｐゴシック</vt:lpstr>
      <vt:lpstr>Arial</vt:lpstr>
      <vt:lpstr>Arial Black</vt:lpstr>
      <vt:lpstr>Arial Narrow</vt:lpstr>
      <vt:lpstr>Calibri</vt:lpstr>
      <vt:lpstr>Symbol</vt:lpstr>
      <vt:lpstr>Tahoma</vt:lpstr>
      <vt:lpstr>Times New Roman</vt:lpstr>
      <vt:lpstr>Wingdings</vt:lpstr>
      <vt:lpstr>NAVAIR_Brief_Title_Slide</vt:lpstr>
      <vt:lpstr>NAVAIR_Brief_Internal_Slides</vt:lpstr>
      <vt:lpstr>1_NAVAIR_Brief_Internal_Slides with Config Statement</vt:lpstr>
      <vt:lpstr>NAVAIR_Brief_Transition_Slide</vt:lpstr>
      <vt:lpstr>PowerPoint Presentation</vt:lpstr>
      <vt:lpstr>DOD / DON Strategic Intent</vt:lpstr>
      <vt:lpstr>Navy Leadership Priorities</vt:lpstr>
      <vt:lpstr>Strategic Imperatives</vt:lpstr>
      <vt:lpstr>PMA-202 Aircrew Systems</vt:lpstr>
      <vt:lpstr>Today’s Operating Environment</vt:lpstr>
      <vt:lpstr>Aviation Life Support Systems Challenges</vt:lpstr>
      <vt:lpstr>Collaboration is Key to Program Success</vt:lpstr>
      <vt:lpstr>Industry-Government Partnership</vt:lpstr>
    </vt:vector>
  </TitlesOfParts>
  <Manager>VADM Peters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CNO Richardson</dc:title>
  <dc:subject>Navy Leader Development Framework Aviation Acquisition (AC-URL, AEDO, AMDO)</dc:subject>
  <dc:creator>dbg  CAPT J. Lemmon AIR-09</dc:creator>
  <cp:keywords>Navy Leader Development Framework Aviation Acquisition (AC-URL, AEDO, AMDO)</cp:keywords>
  <dc:description/>
  <cp:lastModifiedBy>Kurtz, Gary M.  SES NAVAIR 1.0</cp:lastModifiedBy>
  <cp:revision>77</cp:revision>
  <cp:lastPrinted>2007-04-23T15:36:16Z</cp:lastPrinted>
  <dcterms:created xsi:type="dcterms:W3CDTF">2018-07-06T15:12:22Z</dcterms:created>
  <dcterms:modified xsi:type="dcterms:W3CDTF">2019-07-23T19:01:04Z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rief Date">
    <vt:filetime>2018-07-10T04:00:00Z</vt:filetime>
  </property>
</Properties>
</file>